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82" r:id="rId4"/>
    <p:sldId id="259"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9" r:id="rId23"/>
    <p:sldId id="278" r:id="rId24"/>
    <p:sldId id="280"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4" d="100"/>
          <a:sy n="74" d="100"/>
        </p:scale>
        <p:origin x="-708"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37AFD8-68F1-4237-993C-C07CBD368582}"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4D731892-D434-464E-9FE0-6F0FABC82993}">
      <dgm:prSet phldrT="[Text]">
        <dgm:style>
          <a:lnRef idx="2">
            <a:schemeClr val="dk1"/>
          </a:lnRef>
          <a:fillRef idx="1">
            <a:schemeClr val="lt1"/>
          </a:fillRef>
          <a:effectRef idx="0">
            <a:schemeClr val="dk1"/>
          </a:effectRef>
          <a:fontRef idx="minor">
            <a:schemeClr val="dk1"/>
          </a:fontRef>
        </dgm:style>
      </dgm:prSet>
      <dgm:spPr/>
      <dgm:t>
        <a:bodyPr/>
        <a:lstStyle/>
        <a:p>
          <a:r>
            <a:rPr lang="en-US" dirty="0" smtClean="0"/>
            <a:t>Trình độ kỹ thuật</a:t>
          </a:r>
          <a:endParaRPr lang="en-US" dirty="0"/>
        </a:p>
      </dgm:t>
    </dgm:pt>
    <dgm:pt modelId="{ED8528AE-A852-4600-82F6-FFB67E12A857}" type="parTrans" cxnId="{DC18712D-867F-4652-9A23-A0A7789B3095}">
      <dgm:prSet/>
      <dgm:spPr/>
      <dgm:t>
        <a:bodyPr/>
        <a:lstStyle/>
        <a:p>
          <a:endParaRPr lang="en-US"/>
        </a:p>
      </dgm:t>
    </dgm:pt>
    <dgm:pt modelId="{C05F91FD-8A57-46EA-8D30-AC78F178273B}" type="sibTrans" cxnId="{DC18712D-867F-4652-9A23-A0A7789B3095}">
      <dgm:prSet/>
      <dgm:spPr/>
      <dgm:t>
        <a:bodyPr/>
        <a:lstStyle/>
        <a:p>
          <a:endParaRPr lang="en-US"/>
        </a:p>
      </dgm:t>
    </dgm:pt>
    <dgm:pt modelId="{5437ECE0-770A-449C-91A0-FA1D30692F1E}">
      <dgm:prSet phldrT="[Text]">
        <dgm:style>
          <a:lnRef idx="2">
            <a:schemeClr val="dk1"/>
          </a:lnRef>
          <a:fillRef idx="1">
            <a:schemeClr val="lt1"/>
          </a:fillRef>
          <a:effectRef idx="0">
            <a:schemeClr val="dk1"/>
          </a:effectRef>
          <a:fontRef idx="minor">
            <a:schemeClr val="dk1"/>
          </a:fontRef>
        </dgm:style>
      </dgm:prSet>
      <dgm:spPr/>
      <dgm:t>
        <a:bodyPr/>
        <a:lstStyle/>
        <a:p>
          <a:r>
            <a:rPr lang="en-US" dirty="0" smtClean="0"/>
            <a:t>Thủ công</a:t>
          </a:r>
          <a:endParaRPr lang="en-US" dirty="0"/>
        </a:p>
      </dgm:t>
    </dgm:pt>
    <dgm:pt modelId="{51682266-87C5-4ACB-89F9-6D03590DA872}" type="parTrans" cxnId="{37EFB227-8FA8-41D3-A080-0F0EAAF40700}">
      <dgm:prSet/>
      <dgm:spPr>
        <a:ln w="12700">
          <a:solidFill>
            <a:schemeClr val="tx1"/>
          </a:solidFill>
        </a:ln>
      </dgm:spPr>
      <dgm:t>
        <a:bodyPr/>
        <a:lstStyle/>
        <a:p>
          <a:endParaRPr lang="en-US">
            <a:ln>
              <a:solidFill>
                <a:schemeClr val="tx1"/>
              </a:solidFill>
            </a:ln>
          </a:endParaRPr>
        </a:p>
      </dgm:t>
    </dgm:pt>
    <dgm:pt modelId="{7739DFBB-DA49-46E3-B5DA-42C7E17FCD27}" type="sibTrans" cxnId="{37EFB227-8FA8-41D3-A080-0F0EAAF40700}">
      <dgm:prSet/>
      <dgm:spPr/>
      <dgm:t>
        <a:bodyPr/>
        <a:lstStyle/>
        <a:p>
          <a:endParaRPr lang="en-US"/>
        </a:p>
      </dgm:t>
    </dgm:pt>
    <dgm:pt modelId="{18B55195-836E-49E8-BFA3-A51FC018CB0A}">
      <dgm:prSet phldrT="[Text]">
        <dgm:style>
          <a:lnRef idx="2">
            <a:schemeClr val="dk1"/>
          </a:lnRef>
          <a:fillRef idx="1">
            <a:schemeClr val="lt1"/>
          </a:fillRef>
          <a:effectRef idx="0">
            <a:schemeClr val="dk1"/>
          </a:effectRef>
          <a:fontRef idx="minor">
            <a:schemeClr val="dk1"/>
          </a:fontRef>
        </dgm:style>
      </dgm:prSet>
      <dgm:spPr/>
      <dgm:t>
        <a:bodyPr/>
        <a:lstStyle/>
        <a:p>
          <a:r>
            <a:rPr lang="en-US" dirty="0" smtClean="0"/>
            <a:t>Cơ khí hóa</a:t>
          </a:r>
          <a:endParaRPr lang="en-US" dirty="0"/>
        </a:p>
      </dgm:t>
    </dgm:pt>
    <dgm:pt modelId="{483F037D-D4E3-4BB9-B995-4EE77EFFE70E}" type="parTrans" cxnId="{5992A7F4-B993-4B65-887D-3688AFD51AF9}">
      <dgm:prSet/>
      <dgm:spPr>
        <a:ln w="12700">
          <a:solidFill>
            <a:schemeClr val="tx1"/>
          </a:solidFill>
        </a:ln>
      </dgm:spPr>
      <dgm:t>
        <a:bodyPr/>
        <a:lstStyle/>
        <a:p>
          <a:endParaRPr lang="en-US"/>
        </a:p>
      </dgm:t>
    </dgm:pt>
    <dgm:pt modelId="{FF87D4EF-DF47-4319-8A3D-7925B70CDC8E}" type="sibTrans" cxnId="{5992A7F4-B993-4B65-887D-3688AFD51AF9}">
      <dgm:prSet/>
      <dgm:spPr/>
      <dgm:t>
        <a:bodyPr/>
        <a:lstStyle/>
        <a:p>
          <a:endParaRPr lang="en-US"/>
        </a:p>
      </dgm:t>
    </dgm:pt>
    <dgm:pt modelId="{6D323C7D-EA64-45DC-9BC4-69A469197A27}">
      <dgm:prSet phldrT="[Text]">
        <dgm:style>
          <a:lnRef idx="2">
            <a:schemeClr val="dk1"/>
          </a:lnRef>
          <a:fillRef idx="1">
            <a:schemeClr val="lt1"/>
          </a:fillRef>
          <a:effectRef idx="0">
            <a:schemeClr val="dk1"/>
          </a:effectRef>
          <a:fontRef idx="minor">
            <a:schemeClr val="dk1"/>
          </a:fontRef>
        </dgm:style>
      </dgm:prSet>
      <dgm:spPr/>
      <dgm:t>
        <a:bodyPr/>
        <a:lstStyle/>
        <a:p>
          <a:r>
            <a:rPr lang="en-US" dirty="0" smtClean="0"/>
            <a:t>Tự động hóa</a:t>
          </a:r>
          <a:endParaRPr lang="en-US" dirty="0"/>
        </a:p>
      </dgm:t>
    </dgm:pt>
    <dgm:pt modelId="{3F592211-AA6F-4828-9DB7-9FCDB8A7AEB2}" type="parTrans" cxnId="{38E5B4CF-2741-4322-97D1-54EE802E31F2}">
      <dgm:prSet>
        <dgm:style>
          <a:lnRef idx="1">
            <a:schemeClr val="dk1"/>
          </a:lnRef>
          <a:fillRef idx="0">
            <a:schemeClr val="dk1"/>
          </a:fillRef>
          <a:effectRef idx="0">
            <a:schemeClr val="dk1"/>
          </a:effectRef>
          <a:fontRef idx="minor">
            <a:schemeClr val="tx1"/>
          </a:fontRef>
        </dgm:style>
      </dgm:prSet>
      <dgm:spPr>
        <a:ln w="12700">
          <a:solidFill>
            <a:schemeClr val="tx1"/>
          </a:solidFill>
        </a:ln>
      </dgm:spPr>
      <dgm:t>
        <a:bodyPr/>
        <a:lstStyle/>
        <a:p>
          <a:endParaRPr lang="en-US">
            <a:ln>
              <a:solidFill>
                <a:schemeClr val="tx1"/>
              </a:solidFill>
            </a:ln>
          </a:endParaRPr>
        </a:p>
      </dgm:t>
    </dgm:pt>
    <dgm:pt modelId="{D71BCC91-0401-42B0-899B-6FEE5BB2367B}" type="sibTrans" cxnId="{38E5B4CF-2741-4322-97D1-54EE802E31F2}">
      <dgm:prSet/>
      <dgm:spPr/>
      <dgm:t>
        <a:bodyPr/>
        <a:lstStyle/>
        <a:p>
          <a:endParaRPr lang="en-US"/>
        </a:p>
      </dgm:t>
    </dgm:pt>
    <dgm:pt modelId="{4AA39A73-307E-435F-9E3F-9A1F53DD7238}" type="pres">
      <dgm:prSet presAssocID="{9037AFD8-68F1-4237-993C-C07CBD368582}" presName="hierChild1" presStyleCnt="0">
        <dgm:presLayoutVars>
          <dgm:orgChart val="1"/>
          <dgm:chPref val="1"/>
          <dgm:dir/>
          <dgm:animOne val="branch"/>
          <dgm:animLvl val="lvl"/>
          <dgm:resizeHandles/>
        </dgm:presLayoutVars>
      </dgm:prSet>
      <dgm:spPr/>
      <dgm:t>
        <a:bodyPr/>
        <a:lstStyle/>
        <a:p>
          <a:endParaRPr lang="en-US"/>
        </a:p>
      </dgm:t>
    </dgm:pt>
    <dgm:pt modelId="{E272D51C-6B48-4F5D-A417-BAF93395983E}" type="pres">
      <dgm:prSet presAssocID="{4D731892-D434-464E-9FE0-6F0FABC82993}" presName="hierRoot1" presStyleCnt="0">
        <dgm:presLayoutVars>
          <dgm:hierBranch val="init"/>
        </dgm:presLayoutVars>
      </dgm:prSet>
      <dgm:spPr/>
    </dgm:pt>
    <dgm:pt modelId="{1F13DF78-7F9E-48E1-B503-ADE11FF78046}" type="pres">
      <dgm:prSet presAssocID="{4D731892-D434-464E-9FE0-6F0FABC82993}" presName="rootComposite1" presStyleCnt="0"/>
      <dgm:spPr/>
    </dgm:pt>
    <dgm:pt modelId="{E1DF6E46-FB76-40A6-88E3-E8C66FC43C5F}" type="pres">
      <dgm:prSet presAssocID="{4D731892-D434-464E-9FE0-6F0FABC82993}" presName="rootText1" presStyleLbl="node0" presStyleIdx="0" presStyleCnt="1" custScaleX="179167">
        <dgm:presLayoutVars>
          <dgm:chPref val="3"/>
        </dgm:presLayoutVars>
      </dgm:prSet>
      <dgm:spPr/>
      <dgm:t>
        <a:bodyPr/>
        <a:lstStyle/>
        <a:p>
          <a:endParaRPr lang="en-US"/>
        </a:p>
      </dgm:t>
    </dgm:pt>
    <dgm:pt modelId="{B6ECB955-D418-421F-A182-E031DF720F11}" type="pres">
      <dgm:prSet presAssocID="{4D731892-D434-464E-9FE0-6F0FABC82993}" presName="rootConnector1" presStyleLbl="node1" presStyleIdx="0" presStyleCnt="0"/>
      <dgm:spPr/>
      <dgm:t>
        <a:bodyPr/>
        <a:lstStyle/>
        <a:p>
          <a:endParaRPr lang="en-US"/>
        </a:p>
      </dgm:t>
    </dgm:pt>
    <dgm:pt modelId="{6FB4B273-3B57-45B2-AE8C-2B2A838FC040}" type="pres">
      <dgm:prSet presAssocID="{4D731892-D434-464E-9FE0-6F0FABC82993}" presName="hierChild2" presStyleCnt="0"/>
      <dgm:spPr/>
    </dgm:pt>
    <dgm:pt modelId="{D436DAFA-6FE7-4A9A-8A67-3E1600055A8F}" type="pres">
      <dgm:prSet presAssocID="{51682266-87C5-4ACB-89F9-6D03590DA872}" presName="Name37" presStyleLbl="parChTrans1D2" presStyleIdx="0" presStyleCnt="3"/>
      <dgm:spPr/>
      <dgm:t>
        <a:bodyPr/>
        <a:lstStyle/>
        <a:p>
          <a:endParaRPr lang="en-US"/>
        </a:p>
      </dgm:t>
    </dgm:pt>
    <dgm:pt modelId="{27FDCA18-62C1-42EB-97DA-58DFA3C91ED5}" type="pres">
      <dgm:prSet presAssocID="{5437ECE0-770A-449C-91A0-FA1D30692F1E}" presName="hierRoot2" presStyleCnt="0">
        <dgm:presLayoutVars>
          <dgm:hierBranch val="init"/>
        </dgm:presLayoutVars>
      </dgm:prSet>
      <dgm:spPr/>
    </dgm:pt>
    <dgm:pt modelId="{8BDB963F-C1D6-4F17-8637-13D6347E79D7}" type="pres">
      <dgm:prSet presAssocID="{5437ECE0-770A-449C-91A0-FA1D30692F1E}" presName="rootComposite" presStyleCnt="0"/>
      <dgm:spPr/>
    </dgm:pt>
    <dgm:pt modelId="{777E0EB6-B222-4A42-A158-17FBA045C442}" type="pres">
      <dgm:prSet presAssocID="{5437ECE0-770A-449C-91A0-FA1D30692F1E}" presName="rootText" presStyleLbl="node2" presStyleIdx="0" presStyleCnt="3">
        <dgm:presLayoutVars>
          <dgm:chPref val="3"/>
        </dgm:presLayoutVars>
      </dgm:prSet>
      <dgm:spPr/>
      <dgm:t>
        <a:bodyPr/>
        <a:lstStyle/>
        <a:p>
          <a:endParaRPr lang="en-US"/>
        </a:p>
      </dgm:t>
    </dgm:pt>
    <dgm:pt modelId="{9C64DB70-D0EC-4198-833D-4DE114CFF4FA}" type="pres">
      <dgm:prSet presAssocID="{5437ECE0-770A-449C-91A0-FA1D30692F1E}" presName="rootConnector" presStyleLbl="node2" presStyleIdx="0" presStyleCnt="3"/>
      <dgm:spPr/>
      <dgm:t>
        <a:bodyPr/>
        <a:lstStyle/>
        <a:p>
          <a:endParaRPr lang="en-US"/>
        </a:p>
      </dgm:t>
    </dgm:pt>
    <dgm:pt modelId="{D4885AA5-AC33-465A-A558-CA7C743B6D77}" type="pres">
      <dgm:prSet presAssocID="{5437ECE0-770A-449C-91A0-FA1D30692F1E}" presName="hierChild4" presStyleCnt="0"/>
      <dgm:spPr/>
    </dgm:pt>
    <dgm:pt modelId="{8D439451-AACC-413E-9C74-FCC859551236}" type="pres">
      <dgm:prSet presAssocID="{5437ECE0-770A-449C-91A0-FA1D30692F1E}" presName="hierChild5" presStyleCnt="0"/>
      <dgm:spPr/>
    </dgm:pt>
    <dgm:pt modelId="{D7BCB4F6-A36C-4408-AE5E-CAB68EB5EAD5}" type="pres">
      <dgm:prSet presAssocID="{483F037D-D4E3-4BB9-B995-4EE77EFFE70E}" presName="Name37" presStyleLbl="parChTrans1D2" presStyleIdx="1" presStyleCnt="3"/>
      <dgm:spPr/>
      <dgm:t>
        <a:bodyPr/>
        <a:lstStyle/>
        <a:p>
          <a:endParaRPr lang="en-US"/>
        </a:p>
      </dgm:t>
    </dgm:pt>
    <dgm:pt modelId="{2D234892-99F4-4ED5-8F35-54FCE57ED2B4}" type="pres">
      <dgm:prSet presAssocID="{18B55195-836E-49E8-BFA3-A51FC018CB0A}" presName="hierRoot2" presStyleCnt="0">
        <dgm:presLayoutVars>
          <dgm:hierBranch val="init"/>
        </dgm:presLayoutVars>
      </dgm:prSet>
      <dgm:spPr/>
    </dgm:pt>
    <dgm:pt modelId="{18FE35F1-3591-49D9-9961-015F0E6B371E}" type="pres">
      <dgm:prSet presAssocID="{18B55195-836E-49E8-BFA3-A51FC018CB0A}" presName="rootComposite" presStyleCnt="0"/>
      <dgm:spPr/>
    </dgm:pt>
    <dgm:pt modelId="{18028271-A779-4260-BB8F-D58BF1C37768}" type="pres">
      <dgm:prSet presAssocID="{18B55195-836E-49E8-BFA3-A51FC018CB0A}" presName="rootText" presStyleLbl="node2" presStyleIdx="1" presStyleCnt="3">
        <dgm:presLayoutVars>
          <dgm:chPref val="3"/>
        </dgm:presLayoutVars>
      </dgm:prSet>
      <dgm:spPr/>
      <dgm:t>
        <a:bodyPr/>
        <a:lstStyle/>
        <a:p>
          <a:endParaRPr lang="en-US"/>
        </a:p>
      </dgm:t>
    </dgm:pt>
    <dgm:pt modelId="{DE1EDFF7-C66B-4848-AEF3-C4B844159CF6}" type="pres">
      <dgm:prSet presAssocID="{18B55195-836E-49E8-BFA3-A51FC018CB0A}" presName="rootConnector" presStyleLbl="node2" presStyleIdx="1" presStyleCnt="3"/>
      <dgm:spPr/>
      <dgm:t>
        <a:bodyPr/>
        <a:lstStyle/>
        <a:p>
          <a:endParaRPr lang="en-US"/>
        </a:p>
      </dgm:t>
    </dgm:pt>
    <dgm:pt modelId="{BFAD85C4-B31F-415F-9E8A-3842C5465E99}" type="pres">
      <dgm:prSet presAssocID="{18B55195-836E-49E8-BFA3-A51FC018CB0A}" presName="hierChild4" presStyleCnt="0"/>
      <dgm:spPr/>
    </dgm:pt>
    <dgm:pt modelId="{D65DF3E2-2EB5-4D35-B8A4-2565417873C3}" type="pres">
      <dgm:prSet presAssocID="{18B55195-836E-49E8-BFA3-A51FC018CB0A}" presName="hierChild5" presStyleCnt="0"/>
      <dgm:spPr/>
    </dgm:pt>
    <dgm:pt modelId="{5338C040-FCB8-4804-91AB-4798274C21AD}" type="pres">
      <dgm:prSet presAssocID="{3F592211-AA6F-4828-9DB7-9FCDB8A7AEB2}" presName="Name37" presStyleLbl="parChTrans1D2" presStyleIdx="2" presStyleCnt="3"/>
      <dgm:spPr/>
      <dgm:t>
        <a:bodyPr/>
        <a:lstStyle/>
        <a:p>
          <a:endParaRPr lang="en-US"/>
        </a:p>
      </dgm:t>
    </dgm:pt>
    <dgm:pt modelId="{98DDEEBD-5771-486D-8BC3-03B6319EED07}" type="pres">
      <dgm:prSet presAssocID="{6D323C7D-EA64-45DC-9BC4-69A469197A27}" presName="hierRoot2" presStyleCnt="0">
        <dgm:presLayoutVars>
          <dgm:hierBranch val="init"/>
        </dgm:presLayoutVars>
      </dgm:prSet>
      <dgm:spPr/>
    </dgm:pt>
    <dgm:pt modelId="{10666DF3-579B-4E80-B7C6-73B59E188259}" type="pres">
      <dgm:prSet presAssocID="{6D323C7D-EA64-45DC-9BC4-69A469197A27}" presName="rootComposite" presStyleCnt="0"/>
      <dgm:spPr/>
    </dgm:pt>
    <dgm:pt modelId="{DFB788AC-30B3-483C-B5F3-92234B44EC44}" type="pres">
      <dgm:prSet presAssocID="{6D323C7D-EA64-45DC-9BC4-69A469197A27}" presName="rootText" presStyleLbl="node2" presStyleIdx="2" presStyleCnt="3">
        <dgm:presLayoutVars>
          <dgm:chPref val="3"/>
        </dgm:presLayoutVars>
      </dgm:prSet>
      <dgm:spPr/>
      <dgm:t>
        <a:bodyPr/>
        <a:lstStyle/>
        <a:p>
          <a:endParaRPr lang="en-US"/>
        </a:p>
      </dgm:t>
    </dgm:pt>
    <dgm:pt modelId="{C9D1E422-3585-4BC8-A73D-59C63D4620D9}" type="pres">
      <dgm:prSet presAssocID="{6D323C7D-EA64-45DC-9BC4-69A469197A27}" presName="rootConnector" presStyleLbl="node2" presStyleIdx="2" presStyleCnt="3"/>
      <dgm:spPr/>
      <dgm:t>
        <a:bodyPr/>
        <a:lstStyle/>
        <a:p>
          <a:endParaRPr lang="en-US"/>
        </a:p>
      </dgm:t>
    </dgm:pt>
    <dgm:pt modelId="{C303E2C2-32EA-435D-BD05-121CA596AC61}" type="pres">
      <dgm:prSet presAssocID="{6D323C7D-EA64-45DC-9BC4-69A469197A27}" presName="hierChild4" presStyleCnt="0"/>
      <dgm:spPr/>
    </dgm:pt>
    <dgm:pt modelId="{2B3D6BD4-3E52-45CF-9A7F-870518CBF0A9}" type="pres">
      <dgm:prSet presAssocID="{6D323C7D-EA64-45DC-9BC4-69A469197A27}" presName="hierChild5" presStyleCnt="0"/>
      <dgm:spPr/>
    </dgm:pt>
    <dgm:pt modelId="{40E4DE96-5A1A-4D8B-A097-56CDFEC473E1}" type="pres">
      <dgm:prSet presAssocID="{4D731892-D434-464E-9FE0-6F0FABC82993}" presName="hierChild3" presStyleCnt="0"/>
      <dgm:spPr/>
    </dgm:pt>
  </dgm:ptLst>
  <dgm:cxnLst>
    <dgm:cxn modelId="{19D204ED-7D5D-4F95-BCB5-7E3A9363CE31}" type="presOf" srcId="{6D323C7D-EA64-45DC-9BC4-69A469197A27}" destId="{C9D1E422-3585-4BC8-A73D-59C63D4620D9}" srcOrd="1" destOrd="0" presId="urn:microsoft.com/office/officeart/2005/8/layout/orgChart1"/>
    <dgm:cxn modelId="{BC61F35C-1644-4A1F-A900-094D16D6587E}" type="presOf" srcId="{5437ECE0-770A-449C-91A0-FA1D30692F1E}" destId="{9C64DB70-D0EC-4198-833D-4DE114CFF4FA}" srcOrd="1" destOrd="0" presId="urn:microsoft.com/office/officeart/2005/8/layout/orgChart1"/>
    <dgm:cxn modelId="{259CCD9D-47A1-49EF-A8A1-13A02F43B9FB}" type="presOf" srcId="{4D731892-D434-464E-9FE0-6F0FABC82993}" destId="{E1DF6E46-FB76-40A6-88E3-E8C66FC43C5F}" srcOrd="0" destOrd="0" presId="urn:microsoft.com/office/officeart/2005/8/layout/orgChart1"/>
    <dgm:cxn modelId="{38E5B4CF-2741-4322-97D1-54EE802E31F2}" srcId="{4D731892-D434-464E-9FE0-6F0FABC82993}" destId="{6D323C7D-EA64-45DC-9BC4-69A469197A27}" srcOrd="2" destOrd="0" parTransId="{3F592211-AA6F-4828-9DB7-9FCDB8A7AEB2}" sibTransId="{D71BCC91-0401-42B0-899B-6FEE5BB2367B}"/>
    <dgm:cxn modelId="{37EFB227-8FA8-41D3-A080-0F0EAAF40700}" srcId="{4D731892-D434-464E-9FE0-6F0FABC82993}" destId="{5437ECE0-770A-449C-91A0-FA1D30692F1E}" srcOrd="0" destOrd="0" parTransId="{51682266-87C5-4ACB-89F9-6D03590DA872}" sibTransId="{7739DFBB-DA49-46E3-B5DA-42C7E17FCD27}"/>
    <dgm:cxn modelId="{2AA769F4-C0D7-471F-A899-EF543EDE1377}" type="presOf" srcId="{6D323C7D-EA64-45DC-9BC4-69A469197A27}" destId="{DFB788AC-30B3-483C-B5F3-92234B44EC44}" srcOrd="0" destOrd="0" presId="urn:microsoft.com/office/officeart/2005/8/layout/orgChart1"/>
    <dgm:cxn modelId="{BEECA7DB-BA7D-4F54-B2EB-43F9C8EC545A}" type="presOf" srcId="{483F037D-D4E3-4BB9-B995-4EE77EFFE70E}" destId="{D7BCB4F6-A36C-4408-AE5E-CAB68EB5EAD5}" srcOrd="0" destOrd="0" presId="urn:microsoft.com/office/officeart/2005/8/layout/orgChart1"/>
    <dgm:cxn modelId="{5992A7F4-B993-4B65-887D-3688AFD51AF9}" srcId="{4D731892-D434-464E-9FE0-6F0FABC82993}" destId="{18B55195-836E-49E8-BFA3-A51FC018CB0A}" srcOrd="1" destOrd="0" parTransId="{483F037D-D4E3-4BB9-B995-4EE77EFFE70E}" sibTransId="{FF87D4EF-DF47-4319-8A3D-7925B70CDC8E}"/>
    <dgm:cxn modelId="{B5DD4954-5090-4F7F-A4E6-4134AADBFF47}" type="presOf" srcId="{18B55195-836E-49E8-BFA3-A51FC018CB0A}" destId="{18028271-A779-4260-BB8F-D58BF1C37768}" srcOrd="0" destOrd="0" presId="urn:microsoft.com/office/officeart/2005/8/layout/orgChart1"/>
    <dgm:cxn modelId="{BF818A6D-218F-4A40-843A-B4AC1802B6F6}" type="presOf" srcId="{9037AFD8-68F1-4237-993C-C07CBD368582}" destId="{4AA39A73-307E-435F-9E3F-9A1F53DD7238}" srcOrd="0" destOrd="0" presId="urn:microsoft.com/office/officeart/2005/8/layout/orgChart1"/>
    <dgm:cxn modelId="{FE226380-2C22-4750-A181-1654A3E3B28D}" type="presOf" srcId="{18B55195-836E-49E8-BFA3-A51FC018CB0A}" destId="{DE1EDFF7-C66B-4848-AEF3-C4B844159CF6}" srcOrd="1" destOrd="0" presId="urn:microsoft.com/office/officeart/2005/8/layout/orgChart1"/>
    <dgm:cxn modelId="{2655BF1B-06B7-4541-97E4-7E0A9553CB9D}" type="presOf" srcId="{3F592211-AA6F-4828-9DB7-9FCDB8A7AEB2}" destId="{5338C040-FCB8-4804-91AB-4798274C21AD}" srcOrd="0" destOrd="0" presId="urn:microsoft.com/office/officeart/2005/8/layout/orgChart1"/>
    <dgm:cxn modelId="{DC18712D-867F-4652-9A23-A0A7789B3095}" srcId="{9037AFD8-68F1-4237-993C-C07CBD368582}" destId="{4D731892-D434-464E-9FE0-6F0FABC82993}" srcOrd="0" destOrd="0" parTransId="{ED8528AE-A852-4600-82F6-FFB67E12A857}" sibTransId="{C05F91FD-8A57-46EA-8D30-AC78F178273B}"/>
    <dgm:cxn modelId="{CE66BBD3-386F-4D35-BE92-798CAA3F0B19}" type="presOf" srcId="{4D731892-D434-464E-9FE0-6F0FABC82993}" destId="{B6ECB955-D418-421F-A182-E031DF720F11}" srcOrd="1" destOrd="0" presId="urn:microsoft.com/office/officeart/2005/8/layout/orgChart1"/>
    <dgm:cxn modelId="{ED3F146D-9E9B-444D-81E2-FB0378413D78}" type="presOf" srcId="{5437ECE0-770A-449C-91A0-FA1D30692F1E}" destId="{777E0EB6-B222-4A42-A158-17FBA045C442}" srcOrd="0" destOrd="0" presId="urn:microsoft.com/office/officeart/2005/8/layout/orgChart1"/>
    <dgm:cxn modelId="{30DFCCC3-211D-4561-B76E-97E137CAFE93}" type="presOf" srcId="{51682266-87C5-4ACB-89F9-6D03590DA872}" destId="{D436DAFA-6FE7-4A9A-8A67-3E1600055A8F}" srcOrd="0" destOrd="0" presId="urn:microsoft.com/office/officeart/2005/8/layout/orgChart1"/>
    <dgm:cxn modelId="{19E3C88C-45CC-4D7D-A20A-7F87CCD7CF9F}" type="presParOf" srcId="{4AA39A73-307E-435F-9E3F-9A1F53DD7238}" destId="{E272D51C-6B48-4F5D-A417-BAF93395983E}" srcOrd="0" destOrd="0" presId="urn:microsoft.com/office/officeart/2005/8/layout/orgChart1"/>
    <dgm:cxn modelId="{EAFD5550-0C4F-484A-99C8-6D040FFB5DB7}" type="presParOf" srcId="{E272D51C-6B48-4F5D-A417-BAF93395983E}" destId="{1F13DF78-7F9E-48E1-B503-ADE11FF78046}" srcOrd="0" destOrd="0" presId="urn:microsoft.com/office/officeart/2005/8/layout/orgChart1"/>
    <dgm:cxn modelId="{9EC6B81D-6D1F-4B04-8703-3A4B2439AC31}" type="presParOf" srcId="{1F13DF78-7F9E-48E1-B503-ADE11FF78046}" destId="{E1DF6E46-FB76-40A6-88E3-E8C66FC43C5F}" srcOrd="0" destOrd="0" presId="urn:microsoft.com/office/officeart/2005/8/layout/orgChart1"/>
    <dgm:cxn modelId="{B1F87E5B-1EA8-4649-B57C-0B7C025C5CC7}" type="presParOf" srcId="{1F13DF78-7F9E-48E1-B503-ADE11FF78046}" destId="{B6ECB955-D418-421F-A182-E031DF720F11}" srcOrd="1" destOrd="0" presId="urn:microsoft.com/office/officeart/2005/8/layout/orgChart1"/>
    <dgm:cxn modelId="{DBE9C68F-4F4E-4C7F-AB8C-6EBD91267081}" type="presParOf" srcId="{E272D51C-6B48-4F5D-A417-BAF93395983E}" destId="{6FB4B273-3B57-45B2-AE8C-2B2A838FC040}" srcOrd="1" destOrd="0" presId="urn:microsoft.com/office/officeart/2005/8/layout/orgChart1"/>
    <dgm:cxn modelId="{35729676-328E-4113-BF84-D64A467899EB}" type="presParOf" srcId="{6FB4B273-3B57-45B2-AE8C-2B2A838FC040}" destId="{D436DAFA-6FE7-4A9A-8A67-3E1600055A8F}" srcOrd="0" destOrd="0" presId="urn:microsoft.com/office/officeart/2005/8/layout/orgChart1"/>
    <dgm:cxn modelId="{29684E61-11DE-4243-AB43-D7CD2340F2F7}" type="presParOf" srcId="{6FB4B273-3B57-45B2-AE8C-2B2A838FC040}" destId="{27FDCA18-62C1-42EB-97DA-58DFA3C91ED5}" srcOrd="1" destOrd="0" presId="urn:microsoft.com/office/officeart/2005/8/layout/orgChart1"/>
    <dgm:cxn modelId="{2DBAE6CF-4F69-485A-9159-2DC1DC59D8DD}" type="presParOf" srcId="{27FDCA18-62C1-42EB-97DA-58DFA3C91ED5}" destId="{8BDB963F-C1D6-4F17-8637-13D6347E79D7}" srcOrd="0" destOrd="0" presId="urn:microsoft.com/office/officeart/2005/8/layout/orgChart1"/>
    <dgm:cxn modelId="{CBC58422-07EF-45B0-AC9B-85C130F29303}" type="presParOf" srcId="{8BDB963F-C1D6-4F17-8637-13D6347E79D7}" destId="{777E0EB6-B222-4A42-A158-17FBA045C442}" srcOrd="0" destOrd="0" presId="urn:microsoft.com/office/officeart/2005/8/layout/orgChart1"/>
    <dgm:cxn modelId="{2E68E615-0F56-4B3B-874D-7E44A872B530}" type="presParOf" srcId="{8BDB963F-C1D6-4F17-8637-13D6347E79D7}" destId="{9C64DB70-D0EC-4198-833D-4DE114CFF4FA}" srcOrd="1" destOrd="0" presId="urn:microsoft.com/office/officeart/2005/8/layout/orgChart1"/>
    <dgm:cxn modelId="{A4DB342E-DE36-4BCE-8CBA-943A4C8581C8}" type="presParOf" srcId="{27FDCA18-62C1-42EB-97DA-58DFA3C91ED5}" destId="{D4885AA5-AC33-465A-A558-CA7C743B6D77}" srcOrd="1" destOrd="0" presId="urn:microsoft.com/office/officeart/2005/8/layout/orgChart1"/>
    <dgm:cxn modelId="{014BB785-54AF-47DC-B1CD-2D9534C93A4A}" type="presParOf" srcId="{27FDCA18-62C1-42EB-97DA-58DFA3C91ED5}" destId="{8D439451-AACC-413E-9C74-FCC859551236}" srcOrd="2" destOrd="0" presId="urn:microsoft.com/office/officeart/2005/8/layout/orgChart1"/>
    <dgm:cxn modelId="{A35C93B4-815A-4F57-8A14-1BC16B8D482E}" type="presParOf" srcId="{6FB4B273-3B57-45B2-AE8C-2B2A838FC040}" destId="{D7BCB4F6-A36C-4408-AE5E-CAB68EB5EAD5}" srcOrd="2" destOrd="0" presId="urn:microsoft.com/office/officeart/2005/8/layout/orgChart1"/>
    <dgm:cxn modelId="{A9F62C3C-F8F0-40E2-BE20-C66F4F11DBA5}" type="presParOf" srcId="{6FB4B273-3B57-45B2-AE8C-2B2A838FC040}" destId="{2D234892-99F4-4ED5-8F35-54FCE57ED2B4}" srcOrd="3" destOrd="0" presId="urn:microsoft.com/office/officeart/2005/8/layout/orgChart1"/>
    <dgm:cxn modelId="{7846CAF5-1835-4511-AF3C-667B60D05D81}" type="presParOf" srcId="{2D234892-99F4-4ED5-8F35-54FCE57ED2B4}" destId="{18FE35F1-3591-49D9-9961-015F0E6B371E}" srcOrd="0" destOrd="0" presId="urn:microsoft.com/office/officeart/2005/8/layout/orgChart1"/>
    <dgm:cxn modelId="{A3759A11-5BF7-4850-B32A-5EEE3BFEE0D4}" type="presParOf" srcId="{18FE35F1-3591-49D9-9961-015F0E6B371E}" destId="{18028271-A779-4260-BB8F-D58BF1C37768}" srcOrd="0" destOrd="0" presId="urn:microsoft.com/office/officeart/2005/8/layout/orgChart1"/>
    <dgm:cxn modelId="{459E607B-C8FA-4A32-B81E-5A84500E89A8}" type="presParOf" srcId="{18FE35F1-3591-49D9-9961-015F0E6B371E}" destId="{DE1EDFF7-C66B-4848-AEF3-C4B844159CF6}" srcOrd="1" destOrd="0" presId="urn:microsoft.com/office/officeart/2005/8/layout/orgChart1"/>
    <dgm:cxn modelId="{94D5352C-0F96-4899-BF08-05789C762EC5}" type="presParOf" srcId="{2D234892-99F4-4ED5-8F35-54FCE57ED2B4}" destId="{BFAD85C4-B31F-415F-9E8A-3842C5465E99}" srcOrd="1" destOrd="0" presId="urn:microsoft.com/office/officeart/2005/8/layout/orgChart1"/>
    <dgm:cxn modelId="{8FB432E5-7308-49E2-8B03-F087F38466B0}" type="presParOf" srcId="{2D234892-99F4-4ED5-8F35-54FCE57ED2B4}" destId="{D65DF3E2-2EB5-4D35-B8A4-2565417873C3}" srcOrd="2" destOrd="0" presId="urn:microsoft.com/office/officeart/2005/8/layout/orgChart1"/>
    <dgm:cxn modelId="{2FAA351F-4E4F-4BF4-AC7A-9EA3B8C3CBA0}" type="presParOf" srcId="{6FB4B273-3B57-45B2-AE8C-2B2A838FC040}" destId="{5338C040-FCB8-4804-91AB-4798274C21AD}" srcOrd="4" destOrd="0" presId="urn:microsoft.com/office/officeart/2005/8/layout/orgChart1"/>
    <dgm:cxn modelId="{C712EDFA-DA6D-4F6C-AC47-DA2C5EF41658}" type="presParOf" srcId="{6FB4B273-3B57-45B2-AE8C-2B2A838FC040}" destId="{98DDEEBD-5771-486D-8BC3-03B6319EED07}" srcOrd="5" destOrd="0" presId="urn:microsoft.com/office/officeart/2005/8/layout/orgChart1"/>
    <dgm:cxn modelId="{312B4E58-A711-4F0B-96E1-710D95F37F2B}" type="presParOf" srcId="{98DDEEBD-5771-486D-8BC3-03B6319EED07}" destId="{10666DF3-579B-4E80-B7C6-73B59E188259}" srcOrd="0" destOrd="0" presId="urn:microsoft.com/office/officeart/2005/8/layout/orgChart1"/>
    <dgm:cxn modelId="{FC36148F-BCEE-499F-86B4-0C6E6CF4ACD4}" type="presParOf" srcId="{10666DF3-579B-4E80-B7C6-73B59E188259}" destId="{DFB788AC-30B3-483C-B5F3-92234B44EC44}" srcOrd="0" destOrd="0" presId="urn:microsoft.com/office/officeart/2005/8/layout/orgChart1"/>
    <dgm:cxn modelId="{EC82D551-F2AA-491C-8701-16FCA531A3CC}" type="presParOf" srcId="{10666DF3-579B-4E80-B7C6-73B59E188259}" destId="{C9D1E422-3585-4BC8-A73D-59C63D4620D9}" srcOrd="1" destOrd="0" presId="urn:microsoft.com/office/officeart/2005/8/layout/orgChart1"/>
    <dgm:cxn modelId="{A511503B-67AD-48D9-BDF0-09062BF4570E}" type="presParOf" srcId="{98DDEEBD-5771-486D-8BC3-03B6319EED07}" destId="{C303E2C2-32EA-435D-BD05-121CA596AC61}" srcOrd="1" destOrd="0" presId="urn:microsoft.com/office/officeart/2005/8/layout/orgChart1"/>
    <dgm:cxn modelId="{AA95D2E5-4409-4846-9232-72AA11258D91}" type="presParOf" srcId="{98DDEEBD-5771-486D-8BC3-03B6319EED07}" destId="{2B3D6BD4-3E52-45CF-9A7F-870518CBF0A9}" srcOrd="2" destOrd="0" presId="urn:microsoft.com/office/officeart/2005/8/layout/orgChart1"/>
    <dgm:cxn modelId="{0B40328A-0F33-44B4-80B0-0019009E7C50}" type="presParOf" srcId="{E272D51C-6B48-4F5D-A417-BAF93395983E}" destId="{40E4DE96-5A1A-4D8B-A097-56CDFEC473E1}"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037AFD8-68F1-4237-993C-C07CBD368582}"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4D731892-D434-464E-9FE0-6F0FABC82993}">
      <dgm:prSet phldrT="[Text]">
        <dgm:style>
          <a:lnRef idx="2">
            <a:schemeClr val="dk1"/>
          </a:lnRef>
          <a:fillRef idx="1">
            <a:schemeClr val="lt1"/>
          </a:fillRef>
          <a:effectRef idx="0">
            <a:schemeClr val="dk1"/>
          </a:effectRef>
          <a:fontRef idx="minor">
            <a:schemeClr val="dk1"/>
          </a:fontRef>
        </dgm:style>
      </dgm:prSet>
      <dgm:spPr/>
      <dgm:t>
        <a:bodyPr/>
        <a:lstStyle/>
        <a:p>
          <a:r>
            <a:rPr lang="en-US" dirty="0" smtClean="0"/>
            <a:t>Tính ổn định sản xuất</a:t>
          </a:r>
          <a:endParaRPr lang="en-US" dirty="0"/>
        </a:p>
      </dgm:t>
    </dgm:pt>
    <dgm:pt modelId="{ED8528AE-A852-4600-82F6-FFB67E12A857}" type="parTrans" cxnId="{DC18712D-867F-4652-9A23-A0A7789B3095}">
      <dgm:prSet/>
      <dgm:spPr/>
      <dgm:t>
        <a:bodyPr/>
        <a:lstStyle/>
        <a:p>
          <a:endParaRPr lang="en-US"/>
        </a:p>
      </dgm:t>
    </dgm:pt>
    <dgm:pt modelId="{C05F91FD-8A57-46EA-8D30-AC78F178273B}" type="sibTrans" cxnId="{DC18712D-867F-4652-9A23-A0A7789B3095}">
      <dgm:prSet/>
      <dgm:spPr/>
      <dgm:t>
        <a:bodyPr/>
        <a:lstStyle/>
        <a:p>
          <a:endParaRPr lang="en-US"/>
        </a:p>
      </dgm:t>
    </dgm:pt>
    <dgm:pt modelId="{5437ECE0-770A-449C-91A0-FA1D30692F1E}">
      <dgm:prSet phldrT="[Text]">
        <dgm:style>
          <a:lnRef idx="2">
            <a:schemeClr val="dk1"/>
          </a:lnRef>
          <a:fillRef idx="1">
            <a:schemeClr val="lt1"/>
          </a:fillRef>
          <a:effectRef idx="0">
            <a:schemeClr val="dk1"/>
          </a:effectRef>
          <a:fontRef idx="minor">
            <a:schemeClr val="dk1"/>
          </a:fontRef>
        </dgm:style>
      </dgm:prSet>
      <dgm:spPr/>
      <dgm:t>
        <a:bodyPr/>
        <a:lstStyle/>
        <a:p>
          <a:r>
            <a:rPr lang="en-US" dirty="0" smtClean="0"/>
            <a:t>Cố định</a:t>
          </a:r>
          <a:endParaRPr lang="en-US" dirty="0"/>
        </a:p>
      </dgm:t>
    </dgm:pt>
    <dgm:pt modelId="{51682266-87C5-4ACB-89F9-6D03590DA872}" type="parTrans" cxnId="{37EFB227-8FA8-41D3-A080-0F0EAAF40700}">
      <dgm:prSet/>
      <dgm:spPr>
        <a:ln>
          <a:solidFill>
            <a:schemeClr val="tx1"/>
          </a:solidFill>
        </a:ln>
      </dgm:spPr>
      <dgm:t>
        <a:bodyPr/>
        <a:lstStyle/>
        <a:p>
          <a:endParaRPr lang="en-US"/>
        </a:p>
      </dgm:t>
    </dgm:pt>
    <dgm:pt modelId="{7739DFBB-DA49-46E3-B5DA-42C7E17FCD27}" type="sibTrans" cxnId="{37EFB227-8FA8-41D3-A080-0F0EAAF40700}">
      <dgm:prSet/>
      <dgm:spPr/>
      <dgm:t>
        <a:bodyPr/>
        <a:lstStyle/>
        <a:p>
          <a:endParaRPr lang="en-US"/>
        </a:p>
      </dgm:t>
    </dgm:pt>
    <dgm:pt modelId="{6D323C7D-EA64-45DC-9BC4-69A469197A27}">
      <dgm:prSet phldrT="[Text]">
        <dgm:style>
          <a:lnRef idx="2">
            <a:schemeClr val="dk1"/>
          </a:lnRef>
          <a:fillRef idx="1">
            <a:schemeClr val="lt1"/>
          </a:fillRef>
          <a:effectRef idx="0">
            <a:schemeClr val="dk1"/>
          </a:effectRef>
          <a:fontRef idx="minor">
            <a:schemeClr val="dk1"/>
          </a:fontRef>
        </dgm:style>
      </dgm:prSet>
      <dgm:spPr/>
      <dgm:t>
        <a:bodyPr/>
        <a:lstStyle/>
        <a:p>
          <a:r>
            <a:rPr lang="en-US" dirty="0" smtClean="0"/>
            <a:t>Thay đổi</a:t>
          </a:r>
          <a:endParaRPr lang="en-US" dirty="0"/>
        </a:p>
      </dgm:t>
    </dgm:pt>
    <dgm:pt modelId="{3F592211-AA6F-4828-9DB7-9FCDB8A7AEB2}" type="parTrans" cxnId="{38E5B4CF-2741-4322-97D1-54EE802E31F2}">
      <dgm:prSet/>
      <dgm:spPr>
        <a:ln>
          <a:solidFill>
            <a:schemeClr val="tx1"/>
          </a:solidFill>
        </a:ln>
      </dgm:spPr>
      <dgm:t>
        <a:bodyPr/>
        <a:lstStyle/>
        <a:p>
          <a:endParaRPr lang="en-US"/>
        </a:p>
      </dgm:t>
    </dgm:pt>
    <dgm:pt modelId="{D71BCC91-0401-42B0-899B-6FEE5BB2367B}" type="sibTrans" cxnId="{38E5B4CF-2741-4322-97D1-54EE802E31F2}">
      <dgm:prSet/>
      <dgm:spPr/>
      <dgm:t>
        <a:bodyPr/>
        <a:lstStyle/>
        <a:p>
          <a:endParaRPr lang="en-US"/>
        </a:p>
      </dgm:t>
    </dgm:pt>
    <dgm:pt modelId="{DACCC379-30DD-4E86-907B-DD4453715E9C}">
      <dgm:prSet>
        <dgm:style>
          <a:lnRef idx="2">
            <a:schemeClr val="dk1"/>
          </a:lnRef>
          <a:fillRef idx="1">
            <a:schemeClr val="lt1"/>
          </a:fillRef>
          <a:effectRef idx="0">
            <a:schemeClr val="dk1"/>
          </a:effectRef>
          <a:fontRef idx="minor">
            <a:schemeClr val="dk1"/>
          </a:fontRef>
        </dgm:style>
      </dgm:prSet>
      <dgm:spPr/>
      <dgm:t>
        <a:bodyPr/>
        <a:lstStyle/>
        <a:p>
          <a:r>
            <a:rPr lang="en-US" dirty="0" smtClean="0"/>
            <a:t>một số loại sản phẩm gần tương tự nhau</a:t>
          </a:r>
          <a:endParaRPr lang="en-US" dirty="0"/>
        </a:p>
      </dgm:t>
    </dgm:pt>
    <dgm:pt modelId="{B8446812-44F6-49B8-8799-ED240C1F2303}" type="parTrans" cxnId="{E46C8818-45C9-455C-89CB-82669DB2B550}">
      <dgm:prSet/>
      <dgm:spPr>
        <a:ln>
          <a:solidFill>
            <a:schemeClr val="tx1"/>
          </a:solidFill>
        </a:ln>
      </dgm:spPr>
      <dgm:t>
        <a:bodyPr/>
        <a:lstStyle/>
        <a:p>
          <a:endParaRPr lang="en-US"/>
        </a:p>
      </dgm:t>
    </dgm:pt>
    <dgm:pt modelId="{6FEADAA7-E5D1-4F36-B672-F9BEA1A14ADD}" type="sibTrans" cxnId="{E46C8818-45C9-455C-89CB-82669DB2B550}">
      <dgm:prSet/>
      <dgm:spPr/>
      <dgm:t>
        <a:bodyPr/>
        <a:lstStyle/>
        <a:p>
          <a:endParaRPr lang="en-US"/>
        </a:p>
      </dgm:t>
    </dgm:pt>
    <dgm:pt modelId="{E0F615F5-2046-48AC-8096-31E7685D32CE}">
      <dgm:prSet>
        <dgm:style>
          <a:lnRef idx="2">
            <a:schemeClr val="dk1"/>
          </a:lnRef>
          <a:fillRef idx="1">
            <a:schemeClr val="lt1"/>
          </a:fillRef>
          <a:effectRef idx="0">
            <a:schemeClr val="dk1"/>
          </a:effectRef>
          <a:fontRef idx="minor">
            <a:schemeClr val="dk1"/>
          </a:fontRef>
        </dgm:style>
      </dgm:prSet>
      <dgm:spPr/>
      <dgm:t>
        <a:bodyPr/>
        <a:lstStyle/>
        <a:p>
          <a:r>
            <a:rPr lang="en-US" dirty="0" smtClean="0"/>
            <a:t>Một loại sản phẩm nhất định</a:t>
          </a:r>
          <a:endParaRPr lang="en-US" dirty="0"/>
        </a:p>
      </dgm:t>
    </dgm:pt>
    <dgm:pt modelId="{69D0A564-57E5-4899-AFEE-8243FAD707D4}" type="parTrans" cxnId="{91815224-1C26-4D84-B810-4C72E567DE51}">
      <dgm:prSet/>
      <dgm:spPr>
        <a:ln>
          <a:solidFill>
            <a:schemeClr val="tx1"/>
          </a:solidFill>
        </a:ln>
      </dgm:spPr>
      <dgm:t>
        <a:bodyPr/>
        <a:lstStyle/>
        <a:p>
          <a:endParaRPr lang="en-US"/>
        </a:p>
      </dgm:t>
    </dgm:pt>
    <dgm:pt modelId="{C1C839FB-00BC-4D73-8A5D-2C4FE879CF1E}" type="sibTrans" cxnId="{91815224-1C26-4D84-B810-4C72E567DE51}">
      <dgm:prSet/>
      <dgm:spPr/>
      <dgm:t>
        <a:bodyPr/>
        <a:lstStyle/>
        <a:p>
          <a:endParaRPr lang="en-US"/>
        </a:p>
      </dgm:t>
    </dgm:pt>
    <dgm:pt modelId="{4AA39A73-307E-435F-9E3F-9A1F53DD7238}" type="pres">
      <dgm:prSet presAssocID="{9037AFD8-68F1-4237-993C-C07CBD368582}" presName="hierChild1" presStyleCnt="0">
        <dgm:presLayoutVars>
          <dgm:orgChart val="1"/>
          <dgm:chPref val="1"/>
          <dgm:dir/>
          <dgm:animOne val="branch"/>
          <dgm:animLvl val="lvl"/>
          <dgm:resizeHandles/>
        </dgm:presLayoutVars>
      </dgm:prSet>
      <dgm:spPr/>
      <dgm:t>
        <a:bodyPr/>
        <a:lstStyle/>
        <a:p>
          <a:endParaRPr lang="en-US"/>
        </a:p>
      </dgm:t>
    </dgm:pt>
    <dgm:pt modelId="{E272D51C-6B48-4F5D-A417-BAF93395983E}" type="pres">
      <dgm:prSet presAssocID="{4D731892-D434-464E-9FE0-6F0FABC82993}" presName="hierRoot1" presStyleCnt="0">
        <dgm:presLayoutVars>
          <dgm:hierBranch val="init"/>
        </dgm:presLayoutVars>
      </dgm:prSet>
      <dgm:spPr/>
    </dgm:pt>
    <dgm:pt modelId="{1F13DF78-7F9E-48E1-B503-ADE11FF78046}" type="pres">
      <dgm:prSet presAssocID="{4D731892-D434-464E-9FE0-6F0FABC82993}" presName="rootComposite1" presStyleCnt="0"/>
      <dgm:spPr/>
    </dgm:pt>
    <dgm:pt modelId="{E1DF6E46-FB76-40A6-88E3-E8C66FC43C5F}" type="pres">
      <dgm:prSet presAssocID="{4D731892-D434-464E-9FE0-6F0FABC82993}" presName="rootText1" presStyleLbl="node0" presStyleIdx="0" presStyleCnt="1" custScaleX="155176" custScaleY="67880">
        <dgm:presLayoutVars>
          <dgm:chPref val="3"/>
        </dgm:presLayoutVars>
      </dgm:prSet>
      <dgm:spPr/>
      <dgm:t>
        <a:bodyPr/>
        <a:lstStyle/>
        <a:p>
          <a:endParaRPr lang="en-US"/>
        </a:p>
      </dgm:t>
    </dgm:pt>
    <dgm:pt modelId="{B6ECB955-D418-421F-A182-E031DF720F11}" type="pres">
      <dgm:prSet presAssocID="{4D731892-D434-464E-9FE0-6F0FABC82993}" presName="rootConnector1" presStyleLbl="node1" presStyleIdx="0" presStyleCnt="0"/>
      <dgm:spPr/>
      <dgm:t>
        <a:bodyPr/>
        <a:lstStyle/>
        <a:p>
          <a:endParaRPr lang="en-US"/>
        </a:p>
      </dgm:t>
    </dgm:pt>
    <dgm:pt modelId="{6FB4B273-3B57-45B2-AE8C-2B2A838FC040}" type="pres">
      <dgm:prSet presAssocID="{4D731892-D434-464E-9FE0-6F0FABC82993}" presName="hierChild2" presStyleCnt="0"/>
      <dgm:spPr/>
    </dgm:pt>
    <dgm:pt modelId="{D436DAFA-6FE7-4A9A-8A67-3E1600055A8F}" type="pres">
      <dgm:prSet presAssocID="{51682266-87C5-4ACB-89F9-6D03590DA872}" presName="Name37" presStyleLbl="parChTrans1D2" presStyleIdx="0" presStyleCnt="2"/>
      <dgm:spPr/>
      <dgm:t>
        <a:bodyPr/>
        <a:lstStyle/>
        <a:p>
          <a:endParaRPr lang="en-US"/>
        </a:p>
      </dgm:t>
    </dgm:pt>
    <dgm:pt modelId="{27FDCA18-62C1-42EB-97DA-58DFA3C91ED5}" type="pres">
      <dgm:prSet presAssocID="{5437ECE0-770A-449C-91A0-FA1D30692F1E}" presName="hierRoot2" presStyleCnt="0">
        <dgm:presLayoutVars>
          <dgm:hierBranch val="init"/>
        </dgm:presLayoutVars>
      </dgm:prSet>
      <dgm:spPr/>
    </dgm:pt>
    <dgm:pt modelId="{8BDB963F-C1D6-4F17-8637-13D6347E79D7}" type="pres">
      <dgm:prSet presAssocID="{5437ECE0-770A-449C-91A0-FA1D30692F1E}" presName="rootComposite" presStyleCnt="0"/>
      <dgm:spPr/>
    </dgm:pt>
    <dgm:pt modelId="{777E0EB6-B222-4A42-A158-17FBA045C442}" type="pres">
      <dgm:prSet presAssocID="{5437ECE0-770A-449C-91A0-FA1D30692F1E}" presName="rootText" presStyleLbl="node2" presStyleIdx="0" presStyleCnt="2">
        <dgm:presLayoutVars>
          <dgm:chPref val="3"/>
        </dgm:presLayoutVars>
      </dgm:prSet>
      <dgm:spPr/>
      <dgm:t>
        <a:bodyPr/>
        <a:lstStyle/>
        <a:p>
          <a:endParaRPr lang="en-US"/>
        </a:p>
      </dgm:t>
    </dgm:pt>
    <dgm:pt modelId="{9C64DB70-D0EC-4198-833D-4DE114CFF4FA}" type="pres">
      <dgm:prSet presAssocID="{5437ECE0-770A-449C-91A0-FA1D30692F1E}" presName="rootConnector" presStyleLbl="node2" presStyleIdx="0" presStyleCnt="2"/>
      <dgm:spPr/>
      <dgm:t>
        <a:bodyPr/>
        <a:lstStyle/>
        <a:p>
          <a:endParaRPr lang="en-US"/>
        </a:p>
      </dgm:t>
    </dgm:pt>
    <dgm:pt modelId="{D4885AA5-AC33-465A-A558-CA7C743B6D77}" type="pres">
      <dgm:prSet presAssocID="{5437ECE0-770A-449C-91A0-FA1D30692F1E}" presName="hierChild4" presStyleCnt="0"/>
      <dgm:spPr/>
    </dgm:pt>
    <dgm:pt modelId="{3DCDE770-2390-4A11-8027-59750316D8CC}" type="pres">
      <dgm:prSet presAssocID="{69D0A564-57E5-4899-AFEE-8243FAD707D4}" presName="Name37" presStyleLbl="parChTrans1D3" presStyleIdx="0" presStyleCnt="2"/>
      <dgm:spPr/>
      <dgm:t>
        <a:bodyPr/>
        <a:lstStyle/>
        <a:p>
          <a:endParaRPr lang="en-US"/>
        </a:p>
      </dgm:t>
    </dgm:pt>
    <dgm:pt modelId="{A0954B95-8138-471D-BA29-C013BC535C70}" type="pres">
      <dgm:prSet presAssocID="{E0F615F5-2046-48AC-8096-31E7685D32CE}" presName="hierRoot2" presStyleCnt="0">
        <dgm:presLayoutVars>
          <dgm:hierBranch val="init"/>
        </dgm:presLayoutVars>
      </dgm:prSet>
      <dgm:spPr/>
    </dgm:pt>
    <dgm:pt modelId="{786C2487-E975-4E61-A9D4-A3989F4045D1}" type="pres">
      <dgm:prSet presAssocID="{E0F615F5-2046-48AC-8096-31E7685D32CE}" presName="rootComposite" presStyleCnt="0"/>
      <dgm:spPr/>
    </dgm:pt>
    <dgm:pt modelId="{D2A2AC2C-4077-4729-A7FC-2AE89869082B}" type="pres">
      <dgm:prSet presAssocID="{E0F615F5-2046-48AC-8096-31E7685D32CE}" presName="rootText" presStyleLbl="node3" presStyleIdx="0" presStyleCnt="2">
        <dgm:presLayoutVars>
          <dgm:chPref val="3"/>
        </dgm:presLayoutVars>
      </dgm:prSet>
      <dgm:spPr/>
      <dgm:t>
        <a:bodyPr/>
        <a:lstStyle/>
        <a:p>
          <a:endParaRPr lang="en-US"/>
        </a:p>
      </dgm:t>
    </dgm:pt>
    <dgm:pt modelId="{E5BE287A-F1AB-41AF-9A2B-C97B14A323A2}" type="pres">
      <dgm:prSet presAssocID="{E0F615F5-2046-48AC-8096-31E7685D32CE}" presName="rootConnector" presStyleLbl="node3" presStyleIdx="0" presStyleCnt="2"/>
      <dgm:spPr/>
      <dgm:t>
        <a:bodyPr/>
        <a:lstStyle/>
        <a:p>
          <a:endParaRPr lang="en-US"/>
        </a:p>
      </dgm:t>
    </dgm:pt>
    <dgm:pt modelId="{5C4E1D18-E087-48EA-9540-92390B821BBD}" type="pres">
      <dgm:prSet presAssocID="{E0F615F5-2046-48AC-8096-31E7685D32CE}" presName="hierChild4" presStyleCnt="0"/>
      <dgm:spPr/>
    </dgm:pt>
    <dgm:pt modelId="{2D4926BC-4ECC-4866-BF65-D867E4910030}" type="pres">
      <dgm:prSet presAssocID="{E0F615F5-2046-48AC-8096-31E7685D32CE}" presName="hierChild5" presStyleCnt="0"/>
      <dgm:spPr/>
    </dgm:pt>
    <dgm:pt modelId="{8D439451-AACC-413E-9C74-FCC859551236}" type="pres">
      <dgm:prSet presAssocID="{5437ECE0-770A-449C-91A0-FA1D30692F1E}" presName="hierChild5" presStyleCnt="0"/>
      <dgm:spPr/>
    </dgm:pt>
    <dgm:pt modelId="{5338C040-FCB8-4804-91AB-4798274C21AD}" type="pres">
      <dgm:prSet presAssocID="{3F592211-AA6F-4828-9DB7-9FCDB8A7AEB2}" presName="Name37" presStyleLbl="parChTrans1D2" presStyleIdx="1" presStyleCnt="2"/>
      <dgm:spPr/>
      <dgm:t>
        <a:bodyPr/>
        <a:lstStyle/>
        <a:p>
          <a:endParaRPr lang="en-US"/>
        </a:p>
      </dgm:t>
    </dgm:pt>
    <dgm:pt modelId="{98DDEEBD-5771-486D-8BC3-03B6319EED07}" type="pres">
      <dgm:prSet presAssocID="{6D323C7D-EA64-45DC-9BC4-69A469197A27}" presName="hierRoot2" presStyleCnt="0">
        <dgm:presLayoutVars>
          <dgm:hierBranch val="init"/>
        </dgm:presLayoutVars>
      </dgm:prSet>
      <dgm:spPr/>
    </dgm:pt>
    <dgm:pt modelId="{10666DF3-579B-4E80-B7C6-73B59E188259}" type="pres">
      <dgm:prSet presAssocID="{6D323C7D-EA64-45DC-9BC4-69A469197A27}" presName="rootComposite" presStyleCnt="0"/>
      <dgm:spPr/>
    </dgm:pt>
    <dgm:pt modelId="{DFB788AC-30B3-483C-B5F3-92234B44EC44}" type="pres">
      <dgm:prSet presAssocID="{6D323C7D-EA64-45DC-9BC4-69A469197A27}" presName="rootText" presStyleLbl="node2" presStyleIdx="1" presStyleCnt="2">
        <dgm:presLayoutVars>
          <dgm:chPref val="3"/>
        </dgm:presLayoutVars>
      </dgm:prSet>
      <dgm:spPr/>
      <dgm:t>
        <a:bodyPr/>
        <a:lstStyle/>
        <a:p>
          <a:endParaRPr lang="en-US"/>
        </a:p>
      </dgm:t>
    </dgm:pt>
    <dgm:pt modelId="{C9D1E422-3585-4BC8-A73D-59C63D4620D9}" type="pres">
      <dgm:prSet presAssocID="{6D323C7D-EA64-45DC-9BC4-69A469197A27}" presName="rootConnector" presStyleLbl="node2" presStyleIdx="1" presStyleCnt="2"/>
      <dgm:spPr/>
      <dgm:t>
        <a:bodyPr/>
        <a:lstStyle/>
        <a:p>
          <a:endParaRPr lang="en-US"/>
        </a:p>
      </dgm:t>
    </dgm:pt>
    <dgm:pt modelId="{C303E2C2-32EA-435D-BD05-121CA596AC61}" type="pres">
      <dgm:prSet presAssocID="{6D323C7D-EA64-45DC-9BC4-69A469197A27}" presName="hierChild4" presStyleCnt="0"/>
      <dgm:spPr/>
    </dgm:pt>
    <dgm:pt modelId="{A13316AE-46F5-4CAA-AA53-AEC76FE43E9D}" type="pres">
      <dgm:prSet presAssocID="{B8446812-44F6-49B8-8799-ED240C1F2303}" presName="Name37" presStyleLbl="parChTrans1D3" presStyleIdx="1" presStyleCnt="2"/>
      <dgm:spPr/>
      <dgm:t>
        <a:bodyPr/>
        <a:lstStyle/>
        <a:p>
          <a:endParaRPr lang="en-US"/>
        </a:p>
      </dgm:t>
    </dgm:pt>
    <dgm:pt modelId="{BA1A7167-5B3D-4884-A853-30E3CF1D5AD7}" type="pres">
      <dgm:prSet presAssocID="{DACCC379-30DD-4E86-907B-DD4453715E9C}" presName="hierRoot2" presStyleCnt="0">
        <dgm:presLayoutVars>
          <dgm:hierBranch val="init"/>
        </dgm:presLayoutVars>
      </dgm:prSet>
      <dgm:spPr/>
    </dgm:pt>
    <dgm:pt modelId="{7E158A31-8229-408A-B94F-F9F947AF6CF7}" type="pres">
      <dgm:prSet presAssocID="{DACCC379-30DD-4E86-907B-DD4453715E9C}" presName="rootComposite" presStyleCnt="0"/>
      <dgm:spPr/>
    </dgm:pt>
    <dgm:pt modelId="{E2D1E854-2538-4C21-BEFB-8E208A98B4E3}" type="pres">
      <dgm:prSet presAssocID="{DACCC379-30DD-4E86-907B-DD4453715E9C}" presName="rootText" presStyleLbl="node3" presStyleIdx="1" presStyleCnt="2">
        <dgm:presLayoutVars>
          <dgm:chPref val="3"/>
        </dgm:presLayoutVars>
      </dgm:prSet>
      <dgm:spPr/>
      <dgm:t>
        <a:bodyPr/>
        <a:lstStyle/>
        <a:p>
          <a:endParaRPr lang="en-US"/>
        </a:p>
      </dgm:t>
    </dgm:pt>
    <dgm:pt modelId="{BFEEECA6-3713-4FB2-81EF-CE6B35999981}" type="pres">
      <dgm:prSet presAssocID="{DACCC379-30DD-4E86-907B-DD4453715E9C}" presName="rootConnector" presStyleLbl="node3" presStyleIdx="1" presStyleCnt="2"/>
      <dgm:spPr/>
      <dgm:t>
        <a:bodyPr/>
        <a:lstStyle/>
        <a:p>
          <a:endParaRPr lang="en-US"/>
        </a:p>
      </dgm:t>
    </dgm:pt>
    <dgm:pt modelId="{92AAC17D-739E-4877-8A0F-518CD065F68E}" type="pres">
      <dgm:prSet presAssocID="{DACCC379-30DD-4E86-907B-DD4453715E9C}" presName="hierChild4" presStyleCnt="0"/>
      <dgm:spPr/>
    </dgm:pt>
    <dgm:pt modelId="{D1E7126D-7A12-4EB8-97DE-BBA24584515B}" type="pres">
      <dgm:prSet presAssocID="{DACCC379-30DD-4E86-907B-DD4453715E9C}" presName="hierChild5" presStyleCnt="0"/>
      <dgm:spPr/>
    </dgm:pt>
    <dgm:pt modelId="{2B3D6BD4-3E52-45CF-9A7F-870518CBF0A9}" type="pres">
      <dgm:prSet presAssocID="{6D323C7D-EA64-45DC-9BC4-69A469197A27}" presName="hierChild5" presStyleCnt="0"/>
      <dgm:spPr/>
    </dgm:pt>
    <dgm:pt modelId="{40E4DE96-5A1A-4D8B-A097-56CDFEC473E1}" type="pres">
      <dgm:prSet presAssocID="{4D731892-D434-464E-9FE0-6F0FABC82993}" presName="hierChild3" presStyleCnt="0"/>
      <dgm:spPr/>
    </dgm:pt>
  </dgm:ptLst>
  <dgm:cxnLst>
    <dgm:cxn modelId="{65262C88-D19A-4423-B375-A878671D1164}" type="presOf" srcId="{5437ECE0-770A-449C-91A0-FA1D30692F1E}" destId="{9C64DB70-D0EC-4198-833D-4DE114CFF4FA}" srcOrd="1" destOrd="0" presId="urn:microsoft.com/office/officeart/2005/8/layout/orgChart1"/>
    <dgm:cxn modelId="{E46C8818-45C9-455C-89CB-82669DB2B550}" srcId="{6D323C7D-EA64-45DC-9BC4-69A469197A27}" destId="{DACCC379-30DD-4E86-907B-DD4453715E9C}" srcOrd="0" destOrd="0" parTransId="{B8446812-44F6-49B8-8799-ED240C1F2303}" sibTransId="{6FEADAA7-E5D1-4F36-B672-F9BEA1A14ADD}"/>
    <dgm:cxn modelId="{D6391301-DB7B-499C-82E1-28AC4E15A164}" type="presOf" srcId="{6D323C7D-EA64-45DC-9BC4-69A469197A27}" destId="{C9D1E422-3585-4BC8-A73D-59C63D4620D9}" srcOrd="1" destOrd="0" presId="urn:microsoft.com/office/officeart/2005/8/layout/orgChart1"/>
    <dgm:cxn modelId="{76C085D6-5194-4B52-B3C3-9557195D5577}" type="presOf" srcId="{51682266-87C5-4ACB-89F9-6D03590DA872}" destId="{D436DAFA-6FE7-4A9A-8A67-3E1600055A8F}" srcOrd="0" destOrd="0" presId="urn:microsoft.com/office/officeart/2005/8/layout/orgChart1"/>
    <dgm:cxn modelId="{C1812FCC-EC1F-4D54-BC6B-B6328DB5407E}" type="presOf" srcId="{E0F615F5-2046-48AC-8096-31E7685D32CE}" destId="{E5BE287A-F1AB-41AF-9A2B-C97B14A323A2}" srcOrd="1" destOrd="0" presId="urn:microsoft.com/office/officeart/2005/8/layout/orgChart1"/>
    <dgm:cxn modelId="{5D17783C-5B0B-4232-96C0-6184C4181F1A}" type="presOf" srcId="{DACCC379-30DD-4E86-907B-DD4453715E9C}" destId="{BFEEECA6-3713-4FB2-81EF-CE6B35999981}" srcOrd="1" destOrd="0" presId="urn:microsoft.com/office/officeart/2005/8/layout/orgChart1"/>
    <dgm:cxn modelId="{8B97B2A4-41A3-4A8F-903E-B45032B0F718}" type="presOf" srcId="{5437ECE0-770A-449C-91A0-FA1D30692F1E}" destId="{777E0EB6-B222-4A42-A158-17FBA045C442}" srcOrd="0" destOrd="0" presId="urn:microsoft.com/office/officeart/2005/8/layout/orgChart1"/>
    <dgm:cxn modelId="{4BFC5F0E-C4D8-4EFB-A6F8-89613A858937}" type="presOf" srcId="{E0F615F5-2046-48AC-8096-31E7685D32CE}" destId="{D2A2AC2C-4077-4729-A7FC-2AE89869082B}" srcOrd="0" destOrd="0" presId="urn:microsoft.com/office/officeart/2005/8/layout/orgChart1"/>
    <dgm:cxn modelId="{38E5B4CF-2741-4322-97D1-54EE802E31F2}" srcId="{4D731892-D434-464E-9FE0-6F0FABC82993}" destId="{6D323C7D-EA64-45DC-9BC4-69A469197A27}" srcOrd="1" destOrd="0" parTransId="{3F592211-AA6F-4828-9DB7-9FCDB8A7AEB2}" sibTransId="{D71BCC91-0401-42B0-899B-6FEE5BB2367B}"/>
    <dgm:cxn modelId="{DC18712D-867F-4652-9A23-A0A7789B3095}" srcId="{9037AFD8-68F1-4237-993C-C07CBD368582}" destId="{4D731892-D434-464E-9FE0-6F0FABC82993}" srcOrd="0" destOrd="0" parTransId="{ED8528AE-A852-4600-82F6-FFB67E12A857}" sibTransId="{C05F91FD-8A57-46EA-8D30-AC78F178273B}"/>
    <dgm:cxn modelId="{75FCC3D8-1B26-449C-B9E7-A1C12B72A5D9}" type="presOf" srcId="{DACCC379-30DD-4E86-907B-DD4453715E9C}" destId="{E2D1E854-2538-4C21-BEFB-8E208A98B4E3}" srcOrd="0" destOrd="0" presId="urn:microsoft.com/office/officeart/2005/8/layout/orgChart1"/>
    <dgm:cxn modelId="{D0D04F45-ED93-4348-AA91-6C5FF96B6D99}" type="presOf" srcId="{4D731892-D434-464E-9FE0-6F0FABC82993}" destId="{B6ECB955-D418-421F-A182-E031DF720F11}" srcOrd="1" destOrd="0" presId="urn:microsoft.com/office/officeart/2005/8/layout/orgChart1"/>
    <dgm:cxn modelId="{E44761FA-77B1-4BD3-A16F-89D4E43F8271}" type="presOf" srcId="{3F592211-AA6F-4828-9DB7-9FCDB8A7AEB2}" destId="{5338C040-FCB8-4804-91AB-4798274C21AD}" srcOrd="0" destOrd="0" presId="urn:microsoft.com/office/officeart/2005/8/layout/orgChart1"/>
    <dgm:cxn modelId="{B2C9F362-DCEE-4B2D-BA8F-23958FCBBA3E}" type="presOf" srcId="{B8446812-44F6-49B8-8799-ED240C1F2303}" destId="{A13316AE-46F5-4CAA-AA53-AEC76FE43E9D}" srcOrd="0" destOrd="0" presId="urn:microsoft.com/office/officeart/2005/8/layout/orgChart1"/>
    <dgm:cxn modelId="{7781E963-630E-453E-A1FC-EF93D499CB20}" type="presOf" srcId="{6D323C7D-EA64-45DC-9BC4-69A469197A27}" destId="{DFB788AC-30B3-483C-B5F3-92234B44EC44}" srcOrd="0" destOrd="0" presId="urn:microsoft.com/office/officeart/2005/8/layout/orgChart1"/>
    <dgm:cxn modelId="{37EFB227-8FA8-41D3-A080-0F0EAAF40700}" srcId="{4D731892-D434-464E-9FE0-6F0FABC82993}" destId="{5437ECE0-770A-449C-91A0-FA1D30692F1E}" srcOrd="0" destOrd="0" parTransId="{51682266-87C5-4ACB-89F9-6D03590DA872}" sibTransId="{7739DFBB-DA49-46E3-B5DA-42C7E17FCD27}"/>
    <dgm:cxn modelId="{81C2320C-F8A7-4946-8C4C-6AE22E8CB33E}" type="presOf" srcId="{69D0A564-57E5-4899-AFEE-8243FAD707D4}" destId="{3DCDE770-2390-4A11-8027-59750316D8CC}" srcOrd="0" destOrd="0" presId="urn:microsoft.com/office/officeart/2005/8/layout/orgChart1"/>
    <dgm:cxn modelId="{5C432BD2-FD9B-4CCD-ADA0-E7FAAD6F920E}" type="presOf" srcId="{4D731892-D434-464E-9FE0-6F0FABC82993}" destId="{E1DF6E46-FB76-40A6-88E3-E8C66FC43C5F}" srcOrd="0" destOrd="0" presId="urn:microsoft.com/office/officeart/2005/8/layout/orgChart1"/>
    <dgm:cxn modelId="{A762A5EC-982C-4C31-8916-5EAC999768FA}" type="presOf" srcId="{9037AFD8-68F1-4237-993C-C07CBD368582}" destId="{4AA39A73-307E-435F-9E3F-9A1F53DD7238}" srcOrd="0" destOrd="0" presId="urn:microsoft.com/office/officeart/2005/8/layout/orgChart1"/>
    <dgm:cxn modelId="{91815224-1C26-4D84-B810-4C72E567DE51}" srcId="{5437ECE0-770A-449C-91A0-FA1D30692F1E}" destId="{E0F615F5-2046-48AC-8096-31E7685D32CE}" srcOrd="0" destOrd="0" parTransId="{69D0A564-57E5-4899-AFEE-8243FAD707D4}" sibTransId="{C1C839FB-00BC-4D73-8A5D-2C4FE879CF1E}"/>
    <dgm:cxn modelId="{25982F81-F833-4072-AC7F-8E8EE03C23E2}" type="presParOf" srcId="{4AA39A73-307E-435F-9E3F-9A1F53DD7238}" destId="{E272D51C-6B48-4F5D-A417-BAF93395983E}" srcOrd="0" destOrd="0" presId="urn:microsoft.com/office/officeart/2005/8/layout/orgChart1"/>
    <dgm:cxn modelId="{E386C83E-9C67-45E6-9712-42652DF42D9C}" type="presParOf" srcId="{E272D51C-6B48-4F5D-A417-BAF93395983E}" destId="{1F13DF78-7F9E-48E1-B503-ADE11FF78046}" srcOrd="0" destOrd="0" presId="urn:microsoft.com/office/officeart/2005/8/layout/orgChart1"/>
    <dgm:cxn modelId="{FC10DA4F-DEFA-4A0A-B38D-AF6A2FE6D73A}" type="presParOf" srcId="{1F13DF78-7F9E-48E1-B503-ADE11FF78046}" destId="{E1DF6E46-FB76-40A6-88E3-E8C66FC43C5F}" srcOrd="0" destOrd="0" presId="urn:microsoft.com/office/officeart/2005/8/layout/orgChart1"/>
    <dgm:cxn modelId="{4EF08156-EBB7-4388-BB4F-608FFEE8B7CD}" type="presParOf" srcId="{1F13DF78-7F9E-48E1-B503-ADE11FF78046}" destId="{B6ECB955-D418-421F-A182-E031DF720F11}" srcOrd="1" destOrd="0" presId="urn:microsoft.com/office/officeart/2005/8/layout/orgChart1"/>
    <dgm:cxn modelId="{B33A6214-B1EA-4913-839D-EC3E9D7EA1EB}" type="presParOf" srcId="{E272D51C-6B48-4F5D-A417-BAF93395983E}" destId="{6FB4B273-3B57-45B2-AE8C-2B2A838FC040}" srcOrd="1" destOrd="0" presId="urn:microsoft.com/office/officeart/2005/8/layout/orgChart1"/>
    <dgm:cxn modelId="{22FEF651-839A-4DFD-AEA7-BE288B95800B}" type="presParOf" srcId="{6FB4B273-3B57-45B2-AE8C-2B2A838FC040}" destId="{D436DAFA-6FE7-4A9A-8A67-3E1600055A8F}" srcOrd="0" destOrd="0" presId="urn:microsoft.com/office/officeart/2005/8/layout/orgChart1"/>
    <dgm:cxn modelId="{ED2AF16F-64CC-4DCE-A9FF-88A007BCDCC9}" type="presParOf" srcId="{6FB4B273-3B57-45B2-AE8C-2B2A838FC040}" destId="{27FDCA18-62C1-42EB-97DA-58DFA3C91ED5}" srcOrd="1" destOrd="0" presId="urn:microsoft.com/office/officeart/2005/8/layout/orgChart1"/>
    <dgm:cxn modelId="{2FBF4972-DB4B-47B0-ABE9-9F4C7908D353}" type="presParOf" srcId="{27FDCA18-62C1-42EB-97DA-58DFA3C91ED5}" destId="{8BDB963F-C1D6-4F17-8637-13D6347E79D7}" srcOrd="0" destOrd="0" presId="urn:microsoft.com/office/officeart/2005/8/layout/orgChart1"/>
    <dgm:cxn modelId="{D1669DFB-F81C-441D-B0CF-1EE30D57113D}" type="presParOf" srcId="{8BDB963F-C1D6-4F17-8637-13D6347E79D7}" destId="{777E0EB6-B222-4A42-A158-17FBA045C442}" srcOrd="0" destOrd="0" presId="urn:microsoft.com/office/officeart/2005/8/layout/orgChart1"/>
    <dgm:cxn modelId="{38BE403E-9485-42E8-8B41-E1EF6C673CCA}" type="presParOf" srcId="{8BDB963F-C1D6-4F17-8637-13D6347E79D7}" destId="{9C64DB70-D0EC-4198-833D-4DE114CFF4FA}" srcOrd="1" destOrd="0" presId="urn:microsoft.com/office/officeart/2005/8/layout/orgChart1"/>
    <dgm:cxn modelId="{C7CB968D-6B3E-4028-9767-831478C9993A}" type="presParOf" srcId="{27FDCA18-62C1-42EB-97DA-58DFA3C91ED5}" destId="{D4885AA5-AC33-465A-A558-CA7C743B6D77}" srcOrd="1" destOrd="0" presId="urn:microsoft.com/office/officeart/2005/8/layout/orgChart1"/>
    <dgm:cxn modelId="{431C89D4-9666-40F6-ADA5-37F9F4046CDE}" type="presParOf" srcId="{D4885AA5-AC33-465A-A558-CA7C743B6D77}" destId="{3DCDE770-2390-4A11-8027-59750316D8CC}" srcOrd="0" destOrd="0" presId="urn:microsoft.com/office/officeart/2005/8/layout/orgChart1"/>
    <dgm:cxn modelId="{5301895D-B604-432B-ADAC-13956DDBD28B}" type="presParOf" srcId="{D4885AA5-AC33-465A-A558-CA7C743B6D77}" destId="{A0954B95-8138-471D-BA29-C013BC535C70}" srcOrd="1" destOrd="0" presId="urn:microsoft.com/office/officeart/2005/8/layout/orgChart1"/>
    <dgm:cxn modelId="{029BC0C9-BED6-4887-AA0A-23AB2A5ED983}" type="presParOf" srcId="{A0954B95-8138-471D-BA29-C013BC535C70}" destId="{786C2487-E975-4E61-A9D4-A3989F4045D1}" srcOrd="0" destOrd="0" presId="urn:microsoft.com/office/officeart/2005/8/layout/orgChart1"/>
    <dgm:cxn modelId="{6EC3FC1C-3615-48EA-BB06-CE353E7B7CFB}" type="presParOf" srcId="{786C2487-E975-4E61-A9D4-A3989F4045D1}" destId="{D2A2AC2C-4077-4729-A7FC-2AE89869082B}" srcOrd="0" destOrd="0" presId="urn:microsoft.com/office/officeart/2005/8/layout/orgChart1"/>
    <dgm:cxn modelId="{DFD39AD1-D18A-4E70-BB7E-C7111383385A}" type="presParOf" srcId="{786C2487-E975-4E61-A9D4-A3989F4045D1}" destId="{E5BE287A-F1AB-41AF-9A2B-C97B14A323A2}" srcOrd="1" destOrd="0" presId="urn:microsoft.com/office/officeart/2005/8/layout/orgChart1"/>
    <dgm:cxn modelId="{53701022-E4EE-4BDE-A28B-211A56E2AAAC}" type="presParOf" srcId="{A0954B95-8138-471D-BA29-C013BC535C70}" destId="{5C4E1D18-E087-48EA-9540-92390B821BBD}" srcOrd="1" destOrd="0" presId="urn:microsoft.com/office/officeart/2005/8/layout/orgChart1"/>
    <dgm:cxn modelId="{31D379D2-F805-449D-BA11-5C7B8FB18E8A}" type="presParOf" srcId="{A0954B95-8138-471D-BA29-C013BC535C70}" destId="{2D4926BC-4ECC-4866-BF65-D867E4910030}" srcOrd="2" destOrd="0" presId="urn:microsoft.com/office/officeart/2005/8/layout/orgChart1"/>
    <dgm:cxn modelId="{8CCC8334-4F23-4CCD-AD79-456D0E61B1DF}" type="presParOf" srcId="{27FDCA18-62C1-42EB-97DA-58DFA3C91ED5}" destId="{8D439451-AACC-413E-9C74-FCC859551236}" srcOrd="2" destOrd="0" presId="urn:microsoft.com/office/officeart/2005/8/layout/orgChart1"/>
    <dgm:cxn modelId="{7F811C11-FB74-456E-82F4-0BCB6B5EE5AE}" type="presParOf" srcId="{6FB4B273-3B57-45B2-AE8C-2B2A838FC040}" destId="{5338C040-FCB8-4804-91AB-4798274C21AD}" srcOrd="2" destOrd="0" presId="urn:microsoft.com/office/officeart/2005/8/layout/orgChart1"/>
    <dgm:cxn modelId="{A528B61D-C631-4370-A6D6-45C49527BF59}" type="presParOf" srcId="{6FB4B273-3B57-45B2-AE8C-2B2A838FC040}" destId="{98DDEEBD-5771-486D-8BC3-03B6319EED07}" srcOrd="3" destOrd="0" presId="urn:microsoft.com/office/officeart/2005/8/layout/orgChart1"/>
    <dgm:cxn modelId="{A7054705-034C-4CAE-B4E0-196A51007772}" type="presParOf" srcId="{98DDEEBD-5771-486D-8BC3-03B6319EED07}" destId="{10666DF3-579B-4E80-B7C6-73B59E188259}" srcOrd="0" destOrd="0" presId="urn:microsoft.com/office/officeart/2005/8/layout/orgChart1"/>
    <dgm:cxn modelId="{326A0978-CE69-42B5-ADD6-34AAE8724F63}" type="presParOf" srcId="{10666DF3-579B-4E80-B7C6-73B59E188259}" destId="{DFB788AC-30B3-483C-B5F3-92234B44EC44}" srcOrd="0" destOrd="0" presId="urn:microsoft.com/office/officeart/2005/8/layout/orgChart1"/>
    <dgm:cxn modelId="{7AF028CF-8491-406D-A767-2EA61134DADB}" type="presParOf" srcId="{10666DF3-579B-4E80-B7C6-73B59E188259}" destId="{C9D1E422-3585-4BC8-A73D-59C63D4620D9}" srcOrd="1" destOrd="0" presId="urn:microsoft.com/office/officeart/2005/8/layout/orgChart1"/>
    <dgm:cxn modelId="{976D0949-C21F-4944-BD7B-F2E27BD3C52C}" type="presParOf" srcId="{98DDEEBD-5771-486D-8BC3-03B6319EED07}" destId="{C303E2C2-32EA-435D-BD05-121CA596AC61}" srcOrd="1" destOrd="0" presId="urn:microsoft.com/office/officeart/2005/8/layout/orgChart1"/>
    <dgm:cxn modelId="{5C69E505-16DA-4FE4-BE14-1DC4146DA9F3}" type="presParOf" srcId="{C303E2C2-32EA-435D-BD05-121CA596AC61}" destId="{A13316AE-46F5-4CAA-AA53-AEC76FE43E9D}" srcOrd="0" destOrd="0" presId="urn:microsoft.com/office/officeart/2005/8/layout/orgChart1"/>
    <dgm:cxn modelId="{8482C866-60F1-4198-83D8-D7A235EC7E89}" type="presParOf" srcId="{C303E2C2-32EA-435D-BD05-121CA596AC61}" destId="{BA1A7167-5B3D-4884-A853-30E3CF1D5AD7}" srcOrd="1" destOrd="0" presId="urn:microsoft.com/office/officeart/2005/8/layout/orgChart1"/>
    <dgm:cxn modelId="{50970558-CEEF-4D3D-AA6B-FAA210AF2C43}" type="presParOf" srcId="{BA1A7167-5B3D-4884-A853-30E3CF1D5AD7}" destId="{7E158A31-8229-408A-B94F-F9F947AF6CF7}" srcOrd="0" destOrd="0" presId="urn:microsoft.com/office/officeart/2005/8/layout/orgChart1"/>
    <dgm:cxn modelId="{F87923AF-33B5-4635-A4E2-AD3053E9DC0D}" type="presParOf" srcId="{7E158A31-8229-408A-B94F-F9F947AF6CF7}" destId="{E2D1E854-2538-4C21-BEFB-8E208A98B4E3}" srcOrd="0" destOrd="0" presId="urn:microsoft.com/office/officeart/2005/8/layout/orgChart1"/>
    <dgm:cxn modelId="{CBA32FE5-6718-4ED7-9D62-5B97356CB199}" type="presParOf" srcId="{7E158A31-8229-408A-B94F-F9F947AF6CF7}" destId="{BFEEECA6-3713-4FB2-81EF-CE6B35999981}" srcOrd="1" destOrd="0" presId="urn:microsoft.com/office/officeart/2005/8/layout/orgChart1"/>
    <dgm:cxn modelId="{E1F7FC43-54E2-4FC3-956F-DDF4144CD10C}" type="presParOf" srcId="{BA1A7167-5B3D-4884-A853-30E3CF1D5AD7}" destId="{92AAC17D-739E-4877-8A0F-518CD065F68E}" srcOrd="1" destOrd="0" presId="urn:microsoft.com/office/officeart/2005/8/layout/orgChart1"/>
    <dgm:cxn modelId="{A2F7379D-71C3-4A05-925B-304E3AF13BB7}" type="presParOf" srcId="{BA1A7167-5B3D-4884-A853-30E3CF1D5AD7}" destId="{D1E7126D-7A12-4EB8-97DE-BBA24584515B}" srcOrd="2" destOrd="0" presId="urn:microsoft.com/office/officeart/2005/8/layout/orgChart1"/>
    <dgm:cxn modelId="{06E8C3EF-517E-482B-B356-D93BAED68D55}" type="presParOf" srcId="{98DDEEBD-5771-486D-8BC3-03B6319EED07}" destId="{2B3D6BD4-3E52-45CF-9A7F-870518CBF0A9}" srcOrd="2" destOrd="0" presId="urn:microsoft.com/office/officeart/2005/8/layout/orgChart1"/>
    <dgm:cxn modelId="{3A476C39-3D3B-43E3-AC8A-95FA2AAABA24}" type="presParOf" srcId="{E272D51C-6B48-4F5D-A417-BAF93395983E}" destId="{40E4DE96-5A1A-4D8B-A097-56CDFEC473E1}" srcOrd="2" destOrd="0" presId="urn:microsoft.com/office/officeart/2005/8/layout/orgChar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037AFD8-68F1-4237-993C-C07CBD368582}"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4D731892-D434-464E-9FE0-6F0FABC82993}">
      <dgm:prSet phldrT="[Text]">
        <dgm:style>
          <a:lnRef idx="2">
            <a:schemeClr val="dk1"/>
          </a:lnRef>
          <a:fillRef idx="1">
            <a:schemeClr val="lt1"/>
          </a:fillRef>
          <a:effectRef idx="0">
            <a:schemeClr val="dk1"/>
          </a:effectRef>
          <a:fontRef idx="minor">
            <a:schemeClr val="dk1"/>
          </a:fontRef>
        </dgm:style>
      </dgm:prSet>
      <dgm:spPr/>
      <dgm:t>
        <a:bodyPr/>
        <a:lstStyle/>
        <a:p>
          <a:r>
            <a:rPr lang="en-US" dirty="0" smtClean="0"/>
            <a:t>Trình độ liên tục</a:t>
          </a:r>
          <a:endParaRPr lang="en-US" dirty="0"/>
        </a:p>
      </dgm:t>
    </dgm:pt>
    <dgm:pt modelId="{ED8528AE-A852-4600-82F6-FFB67E12A857}" type="parTrans" cxnId="{DC18712D-867F-4652-9A23-A0A7789B3095}">
      <dgm:prSet/>
      <dgm:spPr/>
      <dgm:t>
        <a:bodyPr/>
        <a:lstStyle/>
        <a:p>
          <a:endParaRPr lang="en-US"/>
        </a:p>
      </dgm:t>
    </dgm:pt>
    <dgm:pt modelId="{C05F91FD-8A57-46EA-8D30-AC78F178273B}" type="sibTrans" cxnId="{DC18712D-867F-4652-9A23-A0A7789B3095}">
      <dgm:prSet/>
      <dgm:spPr/>
      <dgm:t>
        <a:bodyPr/>
        <a:lstStyle/>
        <a:p>
          <a:endParaRPr lang="en-US"/>
        </a:p>
      </dgm:t>
    </dgm:pt>
    <dgm:pt modelId="{5437ECE0-770A-449C-91A0-FA1D30692F1E}">
      <dgm:prSet phldrT="[Text]">
        <dgm:style>
          <a:lnRef idx="2">
            <a:schemeClr val="dk1"/>
          </a:lnRef>
          <a:fillRef idx="1">
            <a:schemeClr val="lt1"/>
          </a:fillRef>
          <a:effectRef idx="0">
            <a:schemeClr val="dk1"/>
          </a:effectRef>
          <a:fontRef idx="minor">
            <a:schemeClr val="dk1"/>
          </a:fontRef>
        </dgm:style>
      </dgm:prSet>
      <dgm:spPr/>
      <dgm:t>
        <a:bodyPr/>
        <a:lstStyle/>
        <a:p>
          <a:r>
            <a:rPr lang="en-US" dirty="0" smtClean="0"/>
            <a:t>Liên tục</a:t>
          </a:r>
          <a:endParaRPr lang="en-US" dirty="0"/>
        </a:p>
      </dgm:t>
    </dgm:pt>
    <dgm:pt modelId="{51682266-87C5-4ACB-89F9-6D03590DA872}" type="parTrans" cxnId="{37EFB227-8FA8-41D3-A080-0F0EAAF40700}">
      <dgm:prSet/>
      <dgm:spPr>
        <a:ln>
          <a:solidFill>
            <a:schemeClr val="tx1"/>
          </a:solidFill>
        </a:ln>
      </dgm:spPr>
      <dgm:t>
        <a:bodyPr/>
        <a:lstStyle/>
        <a:p>
          <a:endParaRPr lang="en-US"/>
        </a:p>
      </dgm:t>
    </dgm:pt>
    <dgm:pt modelId="{7739DFBB-DA49-46E3-B5DA-42C7E17FCD27}" type="sibTrans" cxnId="{37EFB227-8FA8-41D3-A080-0F0EAAF40700}">
      <dgm:prSet/>
      <dgm:spPr/>
      <dgm:t>
        <a:bodyPr/>
        <a:lstStyle/>
        <a:p>
          <a:endParaRPr lang="en-US"/>
        </a:p>
      </dgm:t>
    </dgm:pt>
    <dgm:pt modelId="{6D323C7D-EA64-45DC-9BC4-69A469197A27}">
      <dgm:prSet phldrT="[Text]">
        <dgm:style>
          <a:lnRef idx="2">
            <a:schemeClr val="dk1"/>
          </a:lnRef>
          <a:fillRef idx="1">
            <a:schemeClr val="lt1"/>
          </a:fillRef>
          <a:effectRef idx="0">
            <a:schemeClr val="dk1"/>
          </a:effectRef>
          <a:fontRef idx="minor">
            <a:schemeClr val="dk1"/>
          </a:fontRef>
        </dgm:style>
      </dgm:prSet>
      <dgm:spPr/>
      <dgm:t>
        <a:bodyPr/>
        <a:lstStyle/>
        <a:p>
          <a:r>
            <a:rPr lang="en-US" dirty="0" smtClean="0"/>
            <a:t>Gián đoạn</a:t>
          </a:r>
          <a:endParaRPr lang="en-US" dirty="0"/>
        </a:p>
      </dgm:t>
    </dgm:pt>
    <dgm:pt modelId="{3F592211-AA6F-4828-9DB7-9FCDB8A7AEB2}" type="parTrans" cxnId="{38E5B4CF-2741-4322-97D1-54EE802E31F2}">
      <dgm:prSet/>
      <dgm:spPr>
        <a:ln>
          <a:solidFill>
            <a:schemeClr val="tx1"/>
          </a:solidFill>
        </a:ln>
      </dgm:spPr>
      <dgm:t>
        <a:bodyPr/>
        <a:lstStyle/>
        <a:p>
          <a:endParaRPr lang="en-US"/>
        </a:p>
      </dgm:t>
    </dgm:pt>
    <dgm:pt modelId="{D71BCC91-0401-42B0-899B-6FEE5BB2367B}" type="sibTrans" cxnId="{38E5B4CF-2741-4322-97D1-54EE802E31F2}">
      <dgm:prSet/>
      <dgm:spPr/>
      <dgm:t>
        <a:bodyPr/>
        <a:lstStyle/>
        <a:p>
          <a:endParaRPr lang="en-US"/>
        </a:p>
      </dgm:t>
    </dgm:pt>
    <dgm:pt modelId="{DACCC379-30DD-4E86-907B-DD4453715E9C}">
      <dgm:prSet>
        <dgm:style>
          <a:lnRef idx="2">
            <a:schemeClr val="dk1"/>
          </a:lnRef>
          <a:fillRef idx="1">
            <a:schemeClr val="lt1"/>
          </a:fillRef>
          <a:effectRef idx="0">
            <a:schemeClr val="dk1"/>
          </a:effectRef>
          <a:fontRef idx="minor">
            <a:schemeClr val="dk1"/>
          </a:fontRef>
        </dgm:style>
      </dgm:prSet>
      <dgm:spPr/>
      <dgm:t>
        <a:bodyPr/>
        <a:lstStyle/>
        <a:p>
          <a:r>
            <a:rPr lang="en-US" dirty="0" smtClean="0"/>
            <a:t>Đối tượng được vận chuyển theo từng loạt, có thời gian tạm dừng bên mỗi nơi làm việc để chờ chế biến</a:t>
          </a:r>
          <a:endParaRPr lang="en-US" dirty="0"/>
        </a:p>
      </dgm:t>
    </dgm:pt>
    <dgm:pt modelId="{B8446812-44F6-49B8-8799-ED240C1F2303}" type="parTrans" cxnId="{E46C8818-45C9-455C-89CB-82669DB2B550}">
      <dgm:prSet/>
      <dgm:spPr>
        <a:ln>
          <a:solidFill>
            <a:schemeClr val="tx1"/>
          </a:solidFill>
        </a:ln>
      </dgm:spPr>
      <dgm:t>
        <a:bodyPr/>
        <a:lstStyle/>
        <a:p>
          <a:endParaRPr lang="en-US"/>
        </a:p>
      </dgm:t>
    </dgm:pt>
    <dgm:pt modelId="{6FEADAA7-E5D1-4F36-B672-F9BEA1A14ADD}" type="sibTrans" cxnId="{E46C8818-45C9-455C-89CB-82669DB2B550}">
      <dgm:prSet/>
      <dgm:spPr/>
      <dgm:t>
        <a:bodyPr/>
        <a:lstStyle/>
        <a:p>
          <a:endParaRPr lang="en-US"/>
        </a:p>
      </dgm:t>
    </dgm:pt>
    <dgm:pt modelId="{E0F615F5-2046-48AC-8096-31E7685D32CE}">
      <dgm:prSet>
        <dgm:style>
          <a:lnRef idx="2">
            <a:schemeClr val="dk1"/>
          </a:lnRef>
          <a:fillRef idx="1">
            <a:schemeClr val="lt1"/>
          </a:fillRef>
          <a:effectRef idx="0">
            <a:schemeClr val="dk1"/>
          </a:effectRef>
          <a:fontRef idx="minor">
            <a:schemeClr val="dk1"/>
          </a:fontRef>
        </dgm:style>
      </dgm:prSet>
      <dgm:spPr/>
      <dgm:t>
        <a:bodyPr/>
        <a:lstStyle/>
        <a:p>
          <a:r>
            <a:rPr lang="en-US" dirty="0" smtClean="0"/>
            <a:t>Đối tượng vận chuyển từng cái một liên tục từ nơi này đến nơi khác không dừng lại chờ đợi</a:t>
          </a:r>
          <a:endParaRPr lang="en-US" dirty="0"/>
        </a:p>
      </dgm:t>
    </dgm:pt>
    <dgm:pt modelId="{69D0A564-57E5-4899-AFEE-8243FAD707D4}" type="parTrans" cxnId="{91815224-1C26-4D84-B810-4C72E567DE51}">
      <dgm:prSet/>
      <dgm:spPr>
        <a:ln>
          <a:solidFill>
            <a:schemeClr val="tx1"/>
          </a:solidFill>
        </a:ln>
      </dgm:spPr>
      <dgm:t>
        <a:bodyPr/>
        <a:lstStyle/>
        <a:p>
          <a:endParaRPr lang="en-US"/>
        </a:p>
      </dgm:t>
    </dgm:pt>
    <dgm:pt modelId="{C1C839FB-00BC-4D73-8A5D-2C4FE879CF1E}" type="sibTrans" cxnId="{91815224-1C26-4D84-B810-4C72E567DE51}">
      <dgm:prSet/>
      <dgm:spPr/>
      <dgm:t>
        <a:bodyPr/>
        <a:lstStyle/>
        <a:p>
          <a:endParaRPr lang="en-US"/>
        </a:p>
      </dgm:t>
    </dgm:pt>
    <dgm:pt modelId="{4AA39A73-307E-435F-9E3F-9A1F53DD7238}" type="pres">
      <dgm:prSet presAssocID="{9037AFD8-68F1-4237-993C-C07CBD368582}" presName="hierChild1" presStyleCnt="0">
        <dgm:presLayoutVars>
          <dgm:orgChart val="1"/>
          <dgm:chPref val="1"/>
          <dgm:dir/>
          <dgm:animOne val="branch"/>
          <dgm:animLvl val="lvl"/>
          <dgm:resizeHandles/>
        </dgm:presLayoutVars>
      </dgm:prSet>
      <dgm:spPr/>
      <dgm:t>
        <a:bodyPr/>
        <a:lstStyle/>
        <a:p>
          <a:endParaRPr lang="en-US"/>
        </a:p>
      </dgm:t>
    </dgm:pt>
    <dgm:pt modelId="{E272D51C-6B48-4F5D-A417-BAF93395983E}" type="pres">
      <dgm:prSet presAssocID="{4D731892-D434-464E-9FE0-6F0FABC82993}" presName="hierRoot1" presStyleCnt="0">
        <dgm:presLayoutVars>
          <dgm:hierBranch val="init"/>
        </dgm:presLayoutVars>
      </dgm:prSet>
      <dgm:spPr/>
    </dgm:pt>
    <dgm:pt modelId="{1F13DF78-7F9E-48E1-B503-ADE11FF78046}" type="pres">
      <dgm:prSet presAssocID="{4D731892-D434-464E-9FE0-6F0FABC82993}" presName="rootComposite1" presStyleCnt="0"/>
      <dgm:spPr/>
    </dgm:pt>
    <dgm:pt modelId="{E1DF6E46-FB76-40A6-88E3-E8C66FC43C5F}" type="pres">
      <dgm:prSet presAssocID="{4D731892-D434-464E-9FE0-6F0FABC82993}" presName="rootText1" presStyleLbl="node0" presStyleIdx="0" presStyleCnt="1" custScaleY="49648">
        <dgm:presLayoutVars>
          <dgm:chPref val="3"/>
        </dgm:presLayoutVars>
      </dgm:prSet>
      <dgm:spPr/>
      <dgm:t>
        <a:bodyPr/>
        <a:lstStyle/>
        <a:p>
          <a:endParaRPr lang="en-US"/>
        </a:p>
      </dgm:t>
    </dgm:pt>
    <dgm:pt modelId="{B6ECB955-D418-421F-A182-E031DF720F11}" type="pres">
      <dgm:prSet presAssocID="{4D731892-D434-464E-9FE0-6F0FABC82993}" presName="rootConnector1" presStyleLbl="node1" presStyleIdx="0" presStyleCnt="0"/>
      <dgm:spPr/>
      <dgm:t>
        <a:bodyPr/>
        <a:lstStyle/>
        <a:p>
          <a:endParaRPr lang="en-US"/>
        </a:p>
      </dgm:t>
    </dgm:pt>
    <dgm:pt modelId="{6FB4B273-3B57-45B2-AE8C-2B2A838FC040}" type="pres">
      <dgm:prSet presAssocID="{4D731892-D434-464E-9FE0-6F0FABC82993}" presName="hierChild2" presStyleCnt="0"/>
      <dgm:spPr/>
    </dgm:pt>
    <dgm:pt modelId="{D436DAFA-6FE7-4A9A-8A67-3E1600055A8F}" type="pres">
      <dgm:prSet presAssocID="{51682266-87C5-4ACB-89F9-6D03590DA872}" presName="Name37" presStyleLbl="parChTrans1D2" presStyleIdx="0" presStyleCnt="2"/>
      <dgm:spPr/>
      <dgm:t>
        <a:bodyPr/>
        <a:lstStyle/>
        <a:p>
          <a:endParaRPr lang="en-US"/>
        </a:p>
      </dgm:t>
    </dgm:pt>
    <dgm:pt modelId="{27FDCA18-62C1-42EB-97DA-58DFA3C91ED5}" type="pres">
      <dgm:prSet presAssocID="{5437ECE0-770A-449C-91A0-FA1D30692F1E}" presName="hierRoot2" presStyleCnt="0">
        <dgm:presLayoutVars>
          <dgm:hierBranch val="init"/>
        </dgm:presLayoutVars>
      </dgm:prSet>
      <dgm:spPr/>
    </dgm:pt>
    <dgm:pt modelId="{8BDB963F-C1D6-4F17-8637-13D6347E79D7}" type="pres">
      <dgm:prSet presAssocID="{5437ECE0-770A-449C-91A0-FA1D30692F1E}" presName="rootComposite" presStyleCnt="0"/>
      <dgm:spPr/>
    </dgm:pt>
    <dgm:pt modelId="{777E0EB6-B222-4A42-A158-17FBA045C442}" type="pres">
      <dgm:prSet presAssocID="{5437ECE0-770A-449C-91A0-FA1D30692F1E}" presName="rootText" presStyleLbl="node2" presStyleIdx="0" presStyleCnt="2" custScaleY="41195">
        <dgm:presLayoutVars>
          <dgm:chPref val="3"/>
        </dgm:presLayoutVars>
      </dgm:prSet>
      <dgm:spPr/>
      <dgm:t>
        <a:bodyPr/>
        <a:lstStyle/>
        <a:p>
          <a:endParaRPr lang="en-US"/>
        </a:p>
      </dgm:t>
    </dgm:pt>
    <dgm:pt modelId="{9C64DB70-D0EC-4198-833D-4DE114CFF4FA}" type="pres">
      <dgm:prSet presAssocID="{5437ECE0-770A-449C-91A0-FA1D30692F1E}" presName="rootConnector" presStyleLbl="node2" presStyleIdx="0" presStyleCnt="2"/>
      <dgm:spPr/>
      <dgm:t>
        <a:bodyPr/>
        <a:lstStyle/>
        <a:p>
          <a:endParaRPr lang="en-US"/>
        </a:p>
      </dgm:t>
    </dgm:pt>
    <dgm:pt modelId="{D4885AA5-AC33-465A-A558-CA7C743B6D77}" type="pres">
      <dgm:prSet presAssocID="{5437ECE0-770A-449C-91A0-FA1D30692F1E}" presName="hierChild4" presStyleCnt="0"/>
      <dgm:spPr/>
    </dgm:pt>
    <dgm:pt modelId="{3DCDE770-2390-4A11-8027-59750316D8CC}" type="pres">
      <dgm:prSet presAssocID="{69D0A564-57E5-4899-AFEE-8243FAD707D4}" presName="Name37" presStyleLbl="parChTrans1D3" presStyleIdx="0" presStyleCnt="2"/>
      <dgm:spPr/>
      <dgm:t>
        <a:bodyPr/>
        <a:lstStyle/>
        <a:p>
          <a:endParaRPr lang="en-US"/>
        </a:p>
      </dgm:t>
    </dgm:pt>
    <dgm:pt modelId="{A0954B95-8138-471D-BA29-C013BC535C70}" type="pres">
      <dgm:prSet presAssocID="{E0F615F5-2046-48AC-8096-31E7685D32CE}" presName="hierRoot2" presStyleCnt="0">
        <dgm:presLayoutVars>
          <dgm:hierBranch val="init"/>
        </dgm:presLayoutVars>
      </dgm:prSet>
      <dgm:spPr/>
    </dgm:pt>
    <dgm:pt modelId="{786C2487-E975-4E61-A9D4-A3989F4045D1}" type="pres">
      <dgm:prSet presAssocID="{E0F615F5-2046-48AC-8096-31E7685D32CE}" presName="rootComposite" presStyleCnt="0"/>
      <dgm:spPr/>
    </dgm:pt>
    <dgm:pt modelId="{D2A2AC2C-4077-4729-A7FC-2AE89869082B}" type="pres">
      <dgm:prSet presAssocID="{E0F615F5-2046-48AC-8096-31E7685D32CE}" presName="rootText" presStyleLbl="node3" presStyleIdx="0" presStyleCnt="2" custScaleX="127640">
        <dgm:presLayoutVars>
          <dgm:chPref val="3"/>
        </dgm:presLayoutVars>
      </dgm:prSet>
      <dgm:spPr/>
      <dgm:t>
        <a:bodyPr/>
        <a:lstStyle/>
        <a:p>
          <a:endParaRPr lang="en-US"/>
        </a:p>
      </dgm:t>
    </dgm:pt>
    <dgm:pt modelId="{E5BE287A-F1AB-41AF-9A2B-C97B14A323A2}" type="pres">
      <dgm:prSet presAssocID="{E0F615F5-2046-48AC-8096-31E7685D32CE}" presName="rootConnector" presStyleLbl="node3" presStyleIdx="0" presStyleCnt="2"/>
      <dgm:spPr/>
      <dgm:t>
        <a:bodyPr/>
        <a:lstStyle/>
        <a:p>
          <a:endParaRPr lang="en-US"/>
        </a:p>
      </dgm:t>
    </dgm:pt>
    <dgm:pt modelId="{5C4E1D18-E087-48EA-9540-92390B821BBD}" type="pres">
      <dgm:prSet presAssocID="{E0F615F5-2046-48AC-8096-31E7685D32CE}" presName="hierChild4" presStyleCnt="0"/>
      <dgm:spPr/>
    </dgm:pt>
    <dgm:pt modelId="{2D4926BC-4ECC-4866-BF65-D867E4910030}" type="pres">
      <dgm:prSet presAssocID="{E0F615F5-2046-48AC-8096-31E7685D32CE}" presName="hierChild5" presStyleCnt="0"/>
      <dgm:spPr/>
    </dgm:pt>
    <dgm:pt modelId="{8D439451-AACC-413E-9C74-FCC859551236}" type="pres">
      <dgm:prSet presAssocID="{5437ECE0-770A-449C-91A0-FA1D30692F1E}" presName="hierChild5" presStyleCnt="0"/>
      <dgm:spPr/>
    </dgm:pt>
    <dgm:pt modelId="{5338C040-FCB8-4804-91AB-4798274C21AD}" type="pres">
      <dgm:prSet presAssocID="{3F592211-AA6F-4828-9DB7-9FCDB8A7AEB2}" presName="Name37" presStyleLbl="parChTrans1D2" presStyleIdx="1" presStyleCnt="2"/>
      <dgm:spPr/>
      <dgm:t>
        <a:bodyPr/>
        <a:lstStyle/>
        <a:p>
          <a:endParaRPr lang="en-US"/>
        </a:p>
      </dgm:t>
    </dgm:pt>
    <dgm:pt modelId="{98DDEEBD-5771-486D-8BC3-03B6319EED07}" type="pres">
      <dgm:prSet presAssocID="{6D323C7D-EA64-45DC-9BC4-69A469197A27}" presName="hierRoot2" presStyleCnt="0">
        <dgm:presLayoutVars>
          <dgm:hierBranch val="init"/>
        </dgm:presLayoutVars>
      </dgm:prSet>
      <dgm:spPr/>
    </dgm:pt>
    <dgm:pt modelId="{10666DF3-579B-4E80-B7C6-73B59E188259}" type="pres">
      <dgm:prSet presAssocID="{6D323C7D-EA64-45DC-9BC4-69A469197A27}" presName="rootComposite" presStyleCnt="0"/>
      <dgm:spPr/>
    </dgm:pt>
    <dgm:pt modelId="{DFB788AC-30B3-483C-B5F3-92234B44EC44}" type="pres">
      <dgm:prSet presAssocID="{6D323C7D-EA64-45DC-9BC4-69A469197A27}" presName="rootText" presStyleLbl="node2" presStyleIdx="1" presStyleCnt="2" custScaleY="46871">
        <dgm:presLayoutVars>
          <dgm:chPref val="3"/>
        </dgm:presLayoutVars>
      </dgm:prSet>
      <dgm:spPr/>
      <dgm:t>
        <a:bodyPr/>
        <a:lstStyle/>
        <a:p>
          <a:endParaRPr lang="en-US"/>
        </a:p>
      </dgm:t>
    </dgm:pt>
    <dgm:pt modelId="{C9D1E422-3585-4BC8-A73D-59C63D4620D9}" type="pres">
      <dgm:prSet presAssocID="{6D323C7D-EA64-45DC-9BC4-69A469197A27}" presName="rootConnector" presStyleLbl="node2" presStyleIdx="1" presStyleCnt="2"/>
      <dgm:spPr/>
      <dgm:t>
        <a:bodyPr/>
        <a:lstStyle/>
        <a:p>
          <a:endParaRPr lang="en-US"/>
        </a:p>
      </dgm:t>
    </dgm:pt>
    <dgm:pt modelId="{C303E2C2-32EA-435D-BD05-121CA596AC61}" type="pres">
      <dgm:prSet presAssocID="{6D323C7D-EA64-45DC-9BC4-69A469197A27}" presName="hierChild4" presStyleCnt="0"/>
      <dgm:spPr/>
    </dgm:pt>
    <dgm:pt modelId="{A13316AE-46F5-4CAA-AA53-AEC76FE43E9D}" type="pres">
      <dgm:prSet presAssocID="{B8446812-44F6-49B8-8799-ED240C1F2303}" presName="Name37" presStyleLbl="parChTrans1D3" presStyleIdx="1" presStyleCnt="2"/>
      <dgm:spPr/>
      <dgm:t>
        <a:bodyPr/>
        <a:lstStyle/>
        <a:p>
          <a:endParaRPr lang="en-US"/>
        </a:p>
      </dgm:t>
    </dgm:pt>
    <dgm:pt modelId="{BA1A7167-5B3D-4884-A853-30E3CF1D5AD7}" type="pres">
      <dgm:prSet presAssocID="{DACCC379-30DD-4E86-907B-DD4453715E9C}" presName="hierRoot2" presStyleCnt="0">
        <dgm:presLayoutVars>
          <dgm:hierBranch val="init"/>
        </dgm:presLayoutVars>
      </dgm:prSet>
      <dgm:spPr/>
    </dgm:pt>
    <dgm:pt modelId="{7E158A31-8229-408A-B94F-F9F947AF6CF7}" type="pres">
      <dgm:prSet presAssocID="{DACCC379-30DD-4E86-907B-DD4453715E9C}" presName="rootComposite" presStyleCnt="0"/>
      <dgm:spPr/>
    </dgm:pt>
    <dgm:pt modelId="{E2D1E854-2538-4C21-BEFB-8E208A98B4E3}" type="pres">
      <dgm:prSet presAssocID="{DACCC379-30DD-4E86-907B-DD4453715E9C}" presName="rootText" presStyleLbl="node3" presStyleIdx="1" presStyleCnt="2" custScaleX="155855">
        <dgm:presLayoutVars>
          <dgm:chPref val="3"/>
        </dgm:presLayoutVars>
      </dgm:prSet>
      <dgm:spPr/>
      <dgm:t>
        <a:bodyPr/>
        <a:lstStyle/>
        <a:p>
          <a:endParaRPr lang="en-US"/>
        </a:p>
      </dgm:t>
    </dgm:pt>
    <dgm:pt modelId="{BFEEECA6-3713-4FB2-81EF-CE6B35999981}" type="pres">
      <dgm:prSet presAssocID="{DACCC379-30DD-4E86-907B-DD4453715E9C}" presName="rootConnector" presStyleLbl="node3" presStyleIdx="1" presStyleCnt="2"/>
      <dgm:spPr/>
      <dgm:t>
        <a:bodyPr/>
        <a:lstStyle/>
        <a:p>
          <a:endParaRPr lang="en-US"/>
        </a:p>
      </dgm:t>
    </dgm:pt>
    <dgm:pt modelId="{92AAC17D-739E-4877-8A0F-518CD065F68E}" type="pres">
      <dgm:prSet presAssocID="{DACCC379-30DD-4E86-907B-DD4453715E9C}" presName="hierChild4" presStyleCnt="0"/>
      <dgm:spPr/>
    </dgm:pt>
    <dgm:pt modelId="{D1E7126D-7A12-4EB8-97DE-BBA24584515B}" type="pres">
      <dgm:prSet presAssocID="{DACCC379-30DD-4E86-907B-DD4453715E9C}" presName="hierChild5" presStyleCnt="0"/>
      <dgm:spPr/>
    </dgm:pt>
    <dgm:pt modelId="{2B3D6BD4-3E52-45CF-9A7F-870518CBF0A9}" type="pres">
      <dgm:prSet presAssocID="{6D323C7D-EA64-45DC-9BC4-69A469197A27}" presName="hierChild5" presStyleCnt="0"/>
      <dgm:spPr/>
    </dgm:pt>
    <dgm:pt modelId="{40E4DE96-5A1A-4D8B-A097-56CDFEC473E1}" type="pres">
      <dgm:prSet presAssocID="{4D731892-D434-464E-9FE0-6F0FABC82993}" presName="hierChild3" presStyleCnt="0"/>
      <dgm:spPr/>
    </dgm:pt>
  </dgm:ptLst>
  <dgm:cxnLst>
    <dgm:cxn modelId="{53B4BF15-EF26-41ED-9DD0-C763ABBB91C3}" type="presOf" srcId="{69D0A564-57E5-4899-AFEE-8243FAD707D4}" destId="{3DCDE770-2390-4A11-8027-59750316D8CC}" srcOrd="0" destOrd="0" presId="urn:microsoft.com/office/officeart/2005/8/layout/orgChart1"/>
    <dgm:cxn modelId="{E46C8818-45C9-455C-89CB-82669DB2B550}" srcId="{6D323C7D-EA64-45DC-9BC4-69A469197A27}" destId="{DACCC379-30DD-4E86-907B-DD4453715E9C}" srcOrd="0" destOrd="0" parTransId="{B8446812-44F6-49B8-8799-ED240C1F2303}" sibTransId="{6FEADAA7-E5D1-4F36-B672-F9BEA1A14ADD}"/>
    <dgm:cxn modelId="{271C978D-8310-4698-9572-36E3C86815F2}" type="presOf" srcId="{51682266-87C5-4ACB-89F9-6D03590DA872}" destId="{D436DAFA-6FE7-4A9A-8A67-3E1600055A8F}" srcOrd="0" destOrd="0" presId="urn:microsoft.com/office/officeart/2005/8/layout/orgChart1"/>
    <dgm:cxn modelId="{1A2EDAF7-0F98-405B-865F-5FF84E75EEC8}" type="presOf" srcId="{E0F615F5-2046-48AC-8096-31E7685D32CE}" destId="{D2A2AC2C-4077-4729-A7FC-2AE89869082B}" srcOrd="0" destOrd="0" presId="urn:microsoft.com/office/officeart/2005/8/layout/orgChart1"/>
    <dgm:cxn modelId="{A44EA2A6-1FBE-414A-8D9E-B7968324219E}" type="presOf" srcId="{3F592211-AA6F-4828-9DB7-9FCDB8A7AEB2}" destId="{5338C040-FCB8-4804-91AB-4798274C21AD}" srcOrd="0" destOrd="0" presId="urn:microsoft.com/office/officeart/2005/8/layout/orgChart1"/>
    <dgm:cxn modelId="{DC18712D-867F-4652-9A23-A0A7789B3095}" srcId="{9037AFD8-68F1-4237-993C-C07CBD368582}" destId="{4D731892-D434-464E-9FE0-6F0FABC82993}" srcOrd="0" destOrd="0" parTransId="{ED8528AE-A852-4600-82F6-FFB67E12A857}" sibTransId="{C05F91FD-8A57-46EA-8D30-AC78F178273B}"/>
    <dgm:cxn modelId="{38E5B4CF-2741-4322-97D1-54EE802E31F2}" srcId="{4D731892-D434-464E-9FE0-6F0FABC82993}" destId="{6D323C7D-EA64-45DC-9BC4-69A469197A27}" srcOrd="1" destOrd="0" parTransId="{3F592211-AA6F-4828-9DB7-9FCDB8A7AEB2}" sibTransId="{D71BCC91-0401-42B0-899B-6FEE5BB2367B}"/>
    <dgm:cxn modelId="{B4BB652F-DCFB-4E7E-943A-2F4CAD1BCBCE}" type="presOf" srcId="{4D731892-D434-464E-9FE0-6F0FABC82993}" destId="{B6ECB955-D418-421F-A182-E031DF720F11}" srcOrd="1" destOrd="0" presId="urn:microsoft.com/office/officeart/2005/8/layout/orgChart1"/>
    <dgm:cxn modelId="{3C25653E-9DD3-4EC9-973C-74B160E3BA6D}" type="presOf" srcId="{E0F615F5-2046-48AC-8096-31E7685D32CE}" destId="{E5BE287A-F1AB-41AF-9A2B-C97B14A323A2}" srcOrd="1" destOrd="0" presId="urn:microsoft.com/office/officeart/2005/8/layout/orgChart1"/>
    <dgm:cxn modelId="{AC5AD841-7F3F-45A5-9E37-F838967EE767}" type="presOf" srcId="{9037AFD8-68F1-4237-993C-C07CBD368582}" destId="{4AA39A73-307E-435F-9E3F-9A1F53DD7238}" srcOrd="0" destOrd="0" presId="urn:microsoft.com/office/officeart/2005/8/layout/orgChart1"/>
    <dgm:cxn modelId="{371FDB07-6018-4D6C-A84B-B93530229129}" type="presOf" srcId="{DACCC379-30DD-4E86-907B-DD4453715E9C}" destId="{E2D1E854-2538-4C21-BEFB-8E208A98B4E3}" srcOrd="0" destOrd="0" presId="urn:microsoft.com/office/officeart/2005/8/layout/orgChart1"/>
    <dgm:cxn modelId="{37EFB227-8FA8-41D3-A080-0F0EAAF40700}" srcId="{4D731892-D434-464E-9FE0-6F0FABC82993}" destId="{5437ECE0-770A-449C-91A0-FA1D30692F1E}" srcOrd="0" destOrd="0" parTransId="{51682266-87C5-4ACB-89F9-6D03590DA872}" sibTransId="{7739DFBB-DA49-46E3-B5DA-42C7E17FCD27}"/>
    <dgm:cxn modelId="{82A94635-689C-4D52-A140-861941912E2C}" type="presOf" srcId="{6D323C7D-EA64-45DC-9BC4-69A469197A27}" destId="{DFB788AC-30B3-483C-B5F3-92234B44EC44}" srcOrd="0" destOrd="0" presId="urn:microsoft.com/office/officeart/2005/8/layout/orgChart1"/>
    <dgm:cxn modelId="{36301EDF-59E4-4CCE-80C7-124D9B483800}" type="presOf" srcId="{4D731892-D434-464E-9FE0-6F0FABC82993}" destId="{E1DF6E46-FB76-40A6-88E3-E8C66FC43C5F}" srcOrd="0" destOrd="0" presId="urn:microsoft.com/office/officeart/2005/8/layout/orgChart1"/>
    <dgm:cxn modelId="{CDC17D0D-647C-4059-A17D-2E2443EAEC63}" type="presOf" srcId="{5437ECE0-770A-449C-91A0-FA1D30692F1E}" destId="{9C64DB70-D0EC-4198-833D-4DE114CFF4FA}" srcOrd="1" destOrd="0" presId="urn:microsoft.com/office/officeart/2005/8/layout/orgChart1"/>
    <dgm:cxn modelId="{307C5602-9A4D-41FE-887D-148DEECC10DB}" type="presOf" srcId="{6D323C7D-EA64-45DC-9BC4-69A469197A27}" destId="{C9D1E422-3585-4BC8-A73D-59C63D4620D9}" srcOrd="1" destOrd="0" presId="urn:microsoft.com/office/officeart/2005/8/layout/orgChart1"/>
    <dgm:cxn modelId="{6B32D8BB-A479-4ECD-82C6-2B8DC8F30E22}" type="presOf" srcId="{5437ECE0-770A-449C-91A0-FA1D30692F1E}" destId="{777E0EB6-B222-4A42-A158-17FBA045C442}" srcOrd="0" destOrd="0" presId="urn:microsoft.com/office/officeart/2005/8/layout/orgChart1"/>
    <dgm:cxn modelId="{91815224-1C26-4D84-B810-4C72E567DE51}" srcId="{5437ECE0-770A-449C-91A0-FA1D30692F1E}" destId="{E0F615F5-2046-48AC-8096-31E7685D32CE}" srcOrd="0" destOrd="0" parTransId="{69D0A564-57E5-4899-AFEE-8243FAD707D4}" sibTransId="{C1C839FB-00BC-4D73-8A5D-2C4FE879CF1E}"/>
    <dgm:cxn modelId="{CBC012B1-8E31-4B2B-9018-4D6D13278D69}" type="presOf" srcId="{B8446812-44F6-49B8-8799-ED240C1F2303}" destId="{A13316AE-46F5-4CAA-AA53-AEC76FE43E9D}" srcOrd="0" destOrd="0" presId="urn:microsoft.com/office/officeart/2005/8/layout/orgChart1"/>
    <dgm:cxn modelId="{FFC7862E-35FE-4643-9C7A-E5ADD0307DC8}" type="presOf" srcId="{DACCC379-30DD-4E86-907B-DD4453715E9C}" destId="{BFEEECA6-3713-4FB2-81EF-CE6B35999981}" srcOrd="1" destOrd="0" presId="urn:microsoft.com/office/officeart/2005/8/layout/orgChart1"/>
    <dgm:cxn modelId="{13A6CFCA-1DD7-4058-A9C6-131FA165CC54}" type="presParOf" srcId="{4AA39A73-307E-435F-9E3F-9A1F53DD7238}" destId="{E272D51C-6B48-4F5D-A417-BAF93395983E}" srcOrd="0" destOrd="0" presId="urn:microsoft.com/office/officeart/2005/8/layout/orgChart1"/>
    <dgm:cxn modelId="{A5705A30-EE4B-467A-AE4A-3DC85A60B6C7}" type="presParOf" srcId="{E272D51C-6B48-4F5D-A417-BAF93395983E}" destId="{1F13DF78-7F9E-48E1-B503-ADE11FF78046}" srcOrd="0" destOrd="0" presId="urn:microsoft.com/office/officeart/2005/8/layout/orgChart1"/>
    <dgm:cxn modelId="{F05157B4-5AD2-4597-B3B4-B1DC96B4F1A6}" type="presParOf" srcId="{1F13DF78-7F9E-48E1-B503-ADE11FF78046}" destId="{E1DF6E46-FB76-40A6-88E3-E8C66FC43C5F}" srcOrd="0" destOrd="0" presId="urn:microsoft.com/office/officeart/2005/8/layout/orgChart1"/>
    <dgm:cxn modelId="{C6506C6C-2225-4C00-B4A5-360021909F4A}" type="presParOf" srcId="{1F13DF78-7F9E-48E1-B503-ADE11FF78046}" destId="{B6ECB955-D418-421F-A182-E031DF720F11}" srcOrd="1" destOrd="0" presId="urn:microsoft.com/office/officeart/2005/8/layout/orgChart1"/>
    <dgm:cxn modelId="{44EAC56A-663D-4F7F-9667-B0D6769709AA}" type="presParOf" srcId="{E272D51C-6B48-4F5D-A417-BAF93395983E}" destId="{6FB4B273-3B57-45B2-AE8C-2B2A838FC040}" srcOrd="1" destOrd="0" presId="urn:microsoft.com/office/officeart/2005/8/layout/orgChart1"/>
    <dgm:cxn modelId="{8DE700D6-3E61-4CF8-AC83-96CD6B2D0DB6}" type="presParOf" srcId="{6FB4B273-3B57-45B2-AE8C-2B2A838FC040}" destId="{D436DAFA-6FE7-4A9A-8A67-3E1600055A8F}" srcOrd="0" destOrd="0" presId="urn:microsoft.com/office/officeart/2005/8/layout/orgChart1"/>
    <dgm:cxn modelId="{E5F022E1-DF4A-49E9-B7E4-5DF49A942857}" type="presParOf" srcId="{6FB4B273-3B57-45B2-AE8C-2B2A838FC040}" destId="{27FDCA18-62C1-42EB-97DA-58DFA3C91ED5}" srcOrd="1" destOrd="0" presId="urn:microsoft.com/office/officeart/2005/8/layout/orgChart1"/>
    <dgm:cxn modelId="{6DA52D7C-5CA1-4B11-A3A3-5095EACFBD4D}" type="presParOf" srcId="{27FDCA18-62C1-42EB-97DA-58DFA3C91ED5}" destId="{8BDB963F-C1D6-4F17-8637-13D6347E79D7}" srcOrd="0" destOrd="0" presId="urn:microsoft.com/office/officeart/2005/8/layout/orgChart1"/>
    <dgm:cxn modelId="{D07C655D-93FC-4EBD-A944-A2151C10C451}" type="presParOf" srcId="{8BDB963F-C1D6-4F17-8637-13D6347E79D7}" destId="{777E0EB6-B222-4A42-A158-17FBA045C442}" srcOrd="0" destOrd="0" presId="urn:microsoft.com/office/officeart/2005/8/layout/orgChart1"/>
    <dgm:cxn modelId="{AE17C4B7-DE1A-4565-B809-2693BE3985EB}" type="presParOf" srcId="{8BDB963F-C1D6-4F17-8637-13D6347E79D7}" destId="{9C64DB70-D0EC-4198-833D-4DE114CFF4FA}" srcOrd="1" destOrd="0" presId="urn:microsoft.com/office/officeart/2005/8/layout/orgChart1"/>
    <dgm:cxn modelId="{366530AB-5A19-440E-8B40-FA1AA15DE0AF}" type="presParOf" srcId="{27FDCA18-62C1-42EB-97DA-58DFA3C91ED5}" destId="{D4885AA5-AC33-465A-A558-CA7C743B6D77}" srcOrd="1" destOrd="0" presId="urn:microsoft.com/office/officeart/2005/8/layout/orgChart1"/>
    <dgm:cxn modelId="{53494124-F4A2-4D33-A58A-C24965DDA904}" type="presParOf" srcId="{D4885AA5-AC33-465A-A558-CA7C743B6D77}" destId="{3DCDE770-2390-4A11-8027-59750316D8CC}" srcOrd="0" destOrd="0" presId="urn:microsoft.com/office/officeart/2005/8/layout/orgChart1"/>
    <dgm:cxn modelId="{3598B222-AA73-49B0-9CC6-6027CF1E293B}" type="presParOf" srcId="{D4885AA5-AC33-465A-A558-CA7C743B6D77}" destId="{A0954B95-8138-471D-BA29-C013BC535C70}" srcOrd="1" destOrd="0" presId="urn:microsoft.com/office/officeart/2005/8/layout/orgChart1"/>
    <dgm:cxn modelId="{B12405C6-7086-4D41-BDC6-14953622B2A2}" type="presParOf" srcId="{A0954B95-8138-471D-BA29-C013BC535C70}" destId="{786C2487-E975-4E61-A9D4-A3989F4045D1}" srcOrd="0" destOrd="0" presId="urn:microsoft.com/office/officeart/2005/8/layout/orgChart1"/>
    <dgm:cxn modelId="{1AF4E29A-5DE6-4E1C-870E-986DE689F7F4}" type="presParOf" srcId="{786C2487-E975-4E61-A9D4-A3989F4045D1}" destId="{D2A2AC2C-4077-4729-A7FC-2AE89869082B}" srcOrd="0" destOrd="0" presId="urn:microsoft.com/office/officeart/2005/8/layout/orgChart1"/>
    <dgm:cxn modelId="{4EF918AE-0057-49E0-8A7E-D285C818DF6F}" type="presParOf" srcId="{786C2487-E975-4E61-A9D4-A3989F4045D1}" destId="{E5BE287A-F1AB-41AF-9A2B-C97B14A323A2}" srcOrd="1" destOrd="0" presId="urn:microsoft.com/office/officeart/2005/8/layout/orgChart1"/>
    <dgm:cxn modelId="{709F7E25-CA03-4C8A-81B6-03BA36DAA433}" type="presParOf" srcId="{A0954B95-8138-471D-BA29-C013BC535C70}" destId="{5C4E1D18-E087-48EA-9540-92390B821BBD}" srcOrd="1" destOrd="0" presId="urn:microsoft.com/office/officeart/2005/8/layout/orgChart1"/>
    <dgm:cxn modelId="{2465B5BA-4A32-4EC8-AAE4-A5702964AC5B}" type="presParOf" srcId="{A0954B95-8138-471D-BA29-C013BC535C70}" destId="{2D4926BC-4ECC-4866-BF65-D867E4910030}" srcOrd="2" destOrd="0" presId="urn:microsoft.com/office/officeart/2005/8/layout/orgChart1"/>
    <dgm:cxn modelId="{E0D9ABEA-F734-4988-B356-A7A81E47D7EE}" type="presParOf" srcId="{27FDCA18-62C1-42EB-97DA-58DFA3C91ED5}" destId="{8D439451-AACC-413E-9C74-FCC859551236}" srcOrd="2" destOrd="0" presId="urn:microsoft.com/office/officeart/2005/8/layout/orgChart1"/>
    <dgm:cxn modelId="{CF6CA7C1-1E96-4A58-AC87-8AE9D4130F45}" type="presParOf" srcId="{6FB4B273-3B57-45B2-AE8C-2B2A838FC040}" destId="{5338C040-FCB8-4804-91AB-4798274C21AD}" srcOrd="2" destOrd="0" presId="urn:microsoft.com/office/officeart/2005/8/layout/orgChart1"/>
    <dgm:cxn modelId="{80817687-88C9-43CE-8583-E7F6444EDA69}" type="presParOf" srcId="{6FB4B273-3B57-45B2-AE8C-2B2A838FC040}" destId="{98DDEEBD-5771-486D-8BC3-03B6319EED07}" srcOrd="3" destOrd="0" presId="urn:microsoft.com/office/officeart/2005/8/layout/orgChart1"/>
    <dgm:cxn modelId="{598D7675-2652-43D4-9ABD-2F1F98A16E83}" type="presParOf" srcId="{98DDEEBD-5771-486D-8BC3-03B6319EED07}" destId="{10666DF3-579B-4E80-B7C6-73B59E188259}" srcOrd="0" destOrd="0" presId="urn:microsoft.com/office/officeart/2005/8/layout/orgChart1"/>
    <dgm:cxn modelId="{8F68E3FD-2AE2-4C5B-92B3-3D4EC8DEF717}" type="presParOf" srcId="{10666DF3-579B-4E80-B7C6-73B59E188259}" destId="{DFB788AC-30B3-483C-B5F3-92234B44EC44}" srcOrd="0" destOrd="0" presId="urn:microsoft.com/office/officeart/2005/8/layout/orgChart1"/>
    <dgm:cxn modelId="{966851A1-6E9B-48D4-9E56-03B694EE901F}" type="presParOf" srcId="{10666DF3-579B-4E80-B7C6-73B59E188259}" destId="{C9D1E422-3585-4BC8-A73D-59C63D4620D9}" srcOrd="1" destOrd="0" presId="urn:microsoft.com/office/officeart/2005/8/layout/orgChart1"/>
    <dgm:cxn modelId="{FC7119AD-9E55-4AE2-8E99-7091BC177556}" type="presParOf" srcId="{98DDEEBD-5771-486D-8BC3-03B6319EED07}" destId="{C303E2C2-32EA-435D-BD05-121CA596AC61}" srcOrd="1" destOrd="0" presId="urn:microsoft.com/office/officeart/2005/8/layout/orgChart1"/>
    <dgm:cxn modelId="{FF28D0F9-17FF-4712-80E7-1C50EDE05464}" type="presParOf" srcId="{C303E2C2-32EA-435D-BD05-121CA596AC61}" destId="{A13316AE-46F5-4CAA-AA53-AEC76FE43E9D}" srcOrd="0" destOrd="0" presId="urn:microsoft.com/office/officeart/2005/8/layout/orgChart1"/>
    <dgm:cxn modelId="{E9FEBCCB-73D7-4166-BCAE-6A0AE2E94E7C}" type="presParOf" srcId="{C303E2C2-32EA-435D-BD05-121CA596AC61}" destId="{BA1A7167-5B3D-4884-A853-30E3CF1D5AD7}" srcOrd="1" destOrd="0" presId="urn:microsoft.com/office/officeart/2005/8/layout/orgChart1"/>
    <dgm:cxn modelId="{1BFC2EE5-2FA8-4D98-8585-DFC0D98F5D5D}" type="presParOf" srcId="{BA1A7167-5B3D-4884-A853-30E3CF1D5AD7}" destId="{7E158A31-8229-408A-B94F-F9F947AF6CF7}" srcOrd="0" destOrd="0" presId="urn:microsoft.com/office/officeart/2005/8/layout/orgChart1"/>
    <dgm:cxn modelId="{46A94CD6-5030-4334-9AF1-E04F9DA9368F}" type="presParOf" srcId="{7E158A31-8229-408A-B94F-F9F947AF6CF7}" destId="{E2D1E854-2538-4C21-BEFB-8E208A98B4E3}" srcOrd="0" destOrd="0" presId="urn:microsoft.com/office/officeart/2005/8/layout/orgChart1"/>
    <dgm:cxn modelId="{142F8879-B4A6-4B74-809A-FF4D7BAE4706}" type="presParOf" srcId="{7E158A31-8229-408A-B94F-F9F947AF6CF7}" destId="{BFEEECA6-3713-4FB2-81EF-CE6B35999981}" srcOrd="1" destOrd="0" presId="urn:microsoft.com/office/officeart/2005/8/layout/orgChart1"/>
    <dgm:cxn modelId="{02E081E7-101C-4CA8-8ADB-4DC9B6E2F89D}" type="presParOf" srcId="{BA1A7167-5B3D-4884-A853-30E3CF1D5AD7}" destId="{92AAC17D-739E-4877-8A0F-518CD065F68E}" srcOrd="1" destOrd="0" presId="urn:microsoft.com/office/officeart/2005/8/layout/orgChart1"/>
    <dgm:cxn modelId="{7EF53C3B-E4D4-4ABB-AB63-BE32B7B5335E}" type="presParOf" srcId="{BA1A7167-5B3D-4884-A853-30E3CF1D5AD7}" destId="{D1E7126D-7A12-4EB8-97DE-BBA24584515B}" srcOrd="2" destOrd="0" presId="urn:microsoft.com/office/officeart/2005/8/layout/orgChart1"/>
    <dgm:cxn modelId="{B58F5453-ECC0-411D-8446-6B54D4EFFD9B}" type="presParOf" srcId="{98DDEEBD-5771-486D-8BC3-03B6319EED07}" destId="{2B3D6BD4-3E52-45CF-9A7F-870518CBF0A9}" srcOrd="2" destOrd="0" presId="urn:microsoft.com/office/officeart/2005/8/layout/orgChart1"/>
    <dgm:cxn modelId="{1BF4F218-4D0A-4912-A65E-DF7A237F079C}" type="presParOf" srcId="{E272D51C-6B48-4F5D-A417-BAF93395983E}" destId="{40E4DE96-5A1A-4D8B-A097-56CDFEC473E1}" srcOrd="2" destOrd="0" presId="urn:microsoft.com/office/officeart/2005/8/layout/orgChart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38C040-FCB8-4804-91AB-4798274C21AD}">
      <dsp:nvSpPr>
        <dsp:cNvPr id="0" name=""/>
        <dsp:cNvSpPr/>
      </dsp:nvSpPr>
      <dsp:spPr>
        <a:xfrm>
          <a:off x="1600200" y="536975"/>
          <a:ext cx="1132153" cy="196489"/>
        </a:xfrm>
        <a:custGeom>
          <a:avLst/>
          <a:gdLst/>
          <a:ahLst/>
          <a:cxnLst/>
          <a:rect l="0" t="0" r="0" b="0"/>
          <a:pathLst>
            <a:path>
              <a:moveTo>
                <a:pt x="0" y="0"/>
              </a:moveTo>
              <a:lnTo>
                <a:pt x="0" y="98244"/>
              </a:lnTo>
              <a:lnTo>
                <a:pt x="1132153" y="98244"/>
              </a:lnTo>
              <a:lnTo>
                <a:pt x="1132153" y="196489"/>
              </a:lnTo>
            </a:path>
          </a:pathLst>
        </a:custGeom>
        <a:noFill/>
        <a:ln w="12700" cap="flat" cmpd="sng" algn="ctr">
          <a:solidFill>
            <a:schemeClr val="tx1"/>
          </a:solidFill>
          <a:prstDash val="solid"/>
        </a:ln>
        <a:effectLst/>
      </dsp:spPr>
      <dsp:style>
        <a:lnRef idx="1">
          <a:schemeClr val="dk1"/>
        </a:lnRef>
        <a:fillRef idx="0">
          <a:schemeClr val="dk1"/>
        </a:fillRef>
        <a:effectRef idx="0">
          <a:schemeClr val="dk1"/>
        </a:effectRef>
        <a:fontRef idx="minor">
          <a:schemeClr val="tx1"/>
        </a:fontRef>
      </dsp:style>
    </dsp:sp>
    <dsp:sp modelId="{D7BCB4F6-A36C-4408-AE5E-CAB68EB5EAD5}">
      <dsp:nvSpPr>
        <dsp:cNvPr id="0" name=""/>
        <dsp:cNvSpPr/>
      </dsp:nvSpPr>
      <dsp:spPr>
        <a:xfrm>
          <a:off x="1554480" y="536975"/>
          <a:ext cx="91440" cy="196489"/>
        </a:xfrm>
        <a:custGeom>
          <a:avLst/>
          <a:gdLst/>
          <a:ahLst/>
          <a:cxnLst/>
          <a:rect l="0" t="0" r="0" b="0"/>
          <a:pathLst>
            <a:path>
              <a:moveTo>
                <a:pt x="45720" y="0"/>
              </a:moveTo>
              <a:lnTo>
                <a:pt x="45720" y="196489"/>
              </a:lnTo>
            </a:path>
          </a:pathLst>
        </a:custGeom>
        <a:noFill/>
        <a:ln w="12700" cap="flat" cmpd="sng" algn="ctr">
          <a:solidFill>
            <a:schemeClr val="tx1"/>
          </a:solidFill>
          <a:prstDash val="solid"/>
        </a:ln>
        <a:effectLst/>
      </dsp:spPr>
      <dsp:style>
        <a:lnRef idx="2">
          <a:scrgbClr r="0" g="0" b="0"/>
        </a:lnRef>
        <a:fillRef idx="0">
          <a:scrgbClr r="0" g="0" b="0"/>
        </a:fillRef>
        <a:effectRef idx="0">
          <a:scrgbClr r="0" g="0" b="0"/>
        </a:effectRef>
        <a:fontRef idx="minor"/>
      </dsp:style>
    </dsp:sp>
    <dsp:sp modelId="{D436DAFA-6FE7-4A9A-8A67-3E1600055A8F}">
      <dsp:nvSpPr>
        <dsp:cNvPr id="0" name=""/>
        <dsp:cNvSpPr/>
      </dsp:nvSpPr>
      <dsp:spPr>
        <a:xfrm>
          <a:off x="468046" y="536975"/>
          <a:ext cx="1132153" cy="196489"/>
        </a:xfrm>
        <a:custGeom>
          <a:avLst/>
          <a:gdLst/>
          <a:ahLst/>
          <a:cxnLst/>
          <a:rect l="0" t="0" r="0" b="0"/>
          <a:pathLst>
            <a:path>
              <a:moveTo>
                <a:pt x="1132153" y="0"/>
              </a:moveTo>
              <a:lnTo>
                <a:pt x="1132153" y="98244"/>
              </a:lnTo>
              <a:lnTo>
                <a:pt x="0" y="98244"/>
              </a:lnTo>
              <a:lnTo>
                <a:pt x="0" y="196489"/>
              </a:lnTo>
            </a:path>
          </a:pathLst>
        </a:custGeom>
        <a:noFill/>
        <a:ln w="12700" cap="flat" cmpd="sng" algn="ctr">
          <a:solidFill>
            <a:schemeClr val="tx1"/>
          </a:solidFill>
          <a:prstDash val="solid"/>
        </a:ln>
        <a:effectLst/>
      </dsp:spPr>
      <dsp:style>
        <a:lnRef idx="2">
          <a:scrgbClr r="0" g="0" b="0"/>
        </a:lnRef>
        <a:fillRef idx="0">
          <a:scrgbClr r="0" g="0" b="0"/>
        </a:fillRef>
        <a:effectRef idx="0">
          <a:scrgbClr r="0" g="0" b="0"/>
        </a:effectRef>
        <a:fontRef idx="minor"/>
      </dsp:style>
    </dsp:sp>
    <dsp:sp modelId="{E1DF6E46-FB76-40A6-88E3-E8C66FC43C5F}">
      <dsp:nvSpPr>
        <dsp:cNvPr id="0" name=""/>
        <dsp:cNvSpPr/>
      </dsp:nvSpPr>
      <dsp:spPr>
        <a:xfrm>
          <a:off x="761999" y="69143"/>
          <a:ext cx="1676400" cy="467831"/>
        </a:xfrm>
        <a:prstGeom prst="rect">
          <a:avLst/>
        </a:prstGeom>
        <a:solidFill>
          <a:schemeClr val="lt1"/>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smtClean="0"/>
            <a:t>Trình độ kỹ thuật</a:t>
          </a:r>
          <a:endParaRPr lang="en-US" sz="1600" kern="1200" dirty="0"/>
        </a:p>
      </dsp:txBody>
      <dsp:txXfrm>
        <a:off x="761999" y="69143"/>
        <a:ext cx="1676400" cy="467831"/>
      </dsp:txXfrm>
    </dsp:sp>
    <dsp:sp modelId="{777E0EB6-B222-4A42-A158-17FBA045C442}">
      <dsp:nvSpPr>
        <dsp:cNvPr id="0" name=""/>
        <dsp:cNvSpPr/>
      </dsp:nvSpPr>
      <dsp:spPr>
        <a:xfrm>
          <a:off x="214" y="733465"/>
          <a:ext cx="935663" cy="467831"/>
        </a:xfrm>
        <a:prstGeom prst="rect">
          <a:avLst/>
        </a:prstGeom>
        <a:solidFill>
          <a:schemeClr val="lt1"/>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smtClean="0"/>
            <a:t>Thủ công</a:t>
          </a:r>
          <a:endParaRPr lang="en-US" sz="1600" kern="1200" dirty="0"/>
        </a:p>
      </dsp:txBody>
      <dsp:txXfrm>
        <a:off x="214" y="733465"/>
        <a:ext cx="935663" cy="467831"/>
      </dsp:txXfrm>
    </dsp:sp>
    <dsp:sp modelId="{18028271-A779-4260-BB8F-D58BF1C37768}">
      <dsp:nvSpPr>
        <dsp:cNvPr id="0" name=""/>
        <dsp:cNvSpPr/>
      </dsp:nvSpPr>
      <dsp:spPr>
        <a:xfrm>
          <a:off x="1132368" y="733465"/>
          <a:ext cx="935663" cy="467831"/>
        </a:xfrm>
        <a:prstGeom prst="rect">
          <a:avLst/>
        </a:prstGeom>
        <a:solidFill>
          <a:schemeClr val="lt1"/>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smtClean="0"/>
            <a:t>Cơ khí hóa</a:t>
          </a:r>
          <a:endParaRPr lang="en-US" sz="1600" kern="1200" dirty="0"/>
        </a:p>
      </dsp:txBody>
      <dsp:txXfrm>
        <a:off x="1132368" y="733465"/>
        <a:ext cx="935663" cy="467831"/>
      </dsp:txXfrm>
    </dsp:sp>
    <dsp:sp modelId="{DFB788AC-30B3-483C-B5F3-92234B44EC44}">
      <dsp:nvSpPr>
        <dsp:cNvPr id="0" name=""/>
        <dsp:cNvSpPr/>
      </dsp:nvSpPr>
      <dsp:spPr>
        <a:xfrm>
          <a:off x="2264521" y="733465"/>
          <a:ext cx="935663" cy="467831"/>
        </a:xfrm>
        <a:prstGeom prst="rect">
          <a:avLst/>
        </a:prstGeom>
        <a:solidFill>
          <a:schemeClr val="lt1"/>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smtClean="0"/>
            <a:t>Tự động hóa</a:t>
          </a:r>
          <a:endParaRPr lang="en-US" sz="1600" kern="1200" dirty="0"/>
        </a:p>
      </dsp:txBody>
      <dsp:txXfrm>
        <a:off x="2264521" y="733465"/>
        <a:ext cx="935663" cy="46783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3316AE-46F5-4CAA-AA53-AEC76FE43E9D}">
      <dsp:nvSpPr>
        <dsp:cNvPr id="0" name=""/>
        <dsp:cNvSpPr/>
      </dsp:nvSpPr>
      <dsp:spPr>
        <a:xfrm>
          <a:off x="2473043" y="1454039"/>
          <a:ext cx="207831" cy="637349"/>
        </a:xfrm>
        <a:custGeom>
          <a:avLst/>
          <a:gdLst/>
          <a:ahLst/>
          <a:cxnLst/>
          <a:rect l="0" t="0" r="0" b="0"/>
          <a:pathLst>
            <a:path>
              <a:moveTo>
                <a:pt x="0" y="0"/>
              </a:moveTo>
              <a:lnTo>
                <a:pt x="0" y="637349"/>
              </a:lnTo>
              <a:lnTo>
                <a:pt x="207831" y="637349"/>
              </a:lnTo>
            </a:path>
          </a:pathLst>
        </a:custGeom>
        <a:noFill/>
        <a:ln w="25400" cap="flat" cmpd="sng" algn="ctr">
          <a:solidFill>
            <a:schemeClr val="tx1"/>
          </a:solidFill>
          <a:prstDash val="solid"/>
        </a:ln>
        <a:effectLst/>
      </dsp:spPr>
      <dsp:style>
        <a:lnRef idx="2">
          <a:scrgbClr r="0" g="0" b="0"/>
        </a:lnRef>
        <a:fillRef idx="0">
          <a:scrgbClr r="0" g="0" b="0"/>
        </a:fillRef>
        <a:effectRef idx="0">
          <a:scrgbClr r="0" g="0" b="0"/>
        </a:effectRef>
        <a:fontRef idx="minor"/>
      </dsp:style>
    </dsp:sp>
    <dsp:sp modelId="{5338C040-FCB8-4804-91AB-4798274C21AD}">
      <dsp:nvSpPr>
        <dsp:cNvPr id="0" name=""/>
        <dsp:cNvSpPr/>
      </dsp:nvSpPr>
      <dsp:spPr>
        <a:xfrm>
          <a:off x="2189007" y="470303"/>
          <a:ext cx="838253" cy="290964"/>
        </a:xfrm>
        <a:custGeom>
          <a:avLst/>
          <a:gdLst/>
          <a:ahLst/>
          <a:cxnLst/>
          <a:rect l="0" t="0" r="0" b="0"/>
          <a:pathLst>
            <a:path>
              <a:moveTo>
                <a:pt x="0" y="0"/>
              </a:moveTo>
              <a:lnTo>
                <a:pt x="0" y="145482"/>
              </a:lnTo>
              <a:lnTo>
                <a:pt x="838253" y="145482"/>
              </a:lnTo>
              <a:lnTo>
                <a:pt x="838253" y="290964"/>
              </a:lnTo>
            </a:path>
          </a:pathLst>
        </a:custGeom>
        <a:noFill/>
        <a:ln w="25400" cap="flat" cmpd="sng" algn="ctr">
          <a:solidFill>
            <a:schemeClr val="tx1"/>
          </a:solidFill>
          <a:prstDash val="solid"/>
        </a:ln>
        <a:effectLst/>
      </dsp:spPr>
      <dsp:style>
        <a:lnRef idx="2">
          <a:scrgbClr r="0" g="0" b="0"/>
        </a:lnRef>
        <a:fillRef idx="0">
          <a:scrgbClr r="0" g="0" b="0"/>
        </a:fillRef>
        <a:effectRef idx="0">
          <a:scrgbClr r="0" g="0" b="0"/>
        </a:effectRef>
        <a:fontRef idx="minor"/>
      </dsp:style>
    </dsp:sp>
    <dsp:sp modelId="{3DCDE770-2390-4A11-8027-59750316D8CC}">
      <dsp:nvSpPr>
        <dsp:cNvPr id="0" name=""/>
        <dsp:cNvSpPr/>
      </dsp:nvSpPr>
      <dsp:spPr>
        <a:xfrm>
          <a:off x="796536" y="1454039"/>
          <a:ext cx="207831" cy="637349"/>
        </a:xfrm>
        <a:custGeom>
          <a:avLst/>
          <a:gdLst/>
          <a:ahLst/>
          <a:cxnLst/>
          <a:rect l="0" t="0" r="0" b="0"/>
          <a:pathLst>
            <a:path>
              <a:moveTo>
                <a:pt x="0" y="0"/>
              </a:moveTo>
              <a:lnTo>
                <a:pt x="0" y="637349"/>
              </a:lnTo>
              <a:lnTo>
                <a:pt x="207831" y="637349"/>
              </a:lnTo>
            </a:path>
          </a:pathLst>
        </a:custGeom>
        <a:noFill/>
        <a:ln w="25400" cap="flat" cmpd="sng" algn="ctr">
          <a:solidFill>
            <a:schemeClr val="tx1"/>
          </a:solidFill>
          <a:prstDash val="solid"/>
        </a:ln>
        <a:effectLst/>
      </dsp:spPr>
      <dsp:style>
        <a:lnRef idx="2">
          <a:scrgbClr r="0" g="0" b="0"/>
        </a:lnRef>
        <a:fillRef idx="0">
          <a:scrgbClr r="0" g="0" b="0"/>
        </a:fillRef>
        <a:effectRef idx="0">
          <a:scrgbClr r="0" g="0" b="0"/>
        </a:effectRef>
        <a:fontRef idx="minor"/>
      </dsp:style>
    </dsp:sp>
    <dsp:sp modelId="{D436DAFA-6FE7-4A9A-8A67-3E1600055A8F}">
      <dsp:nvSpPr>
        <dsp:cNvPr id="0" name=""/>
        <dsp:cNvSpPr/>
      </dsp:nvSpPr>
      <dsp:spPr>
        <a:xfrm>
          <a:off x="1350753" y="470303"/>
          <a:ext cx="838253" cy="290964"/>
        </a:xfrm>
        <a:custGeom>
          <a:avLst/>
          <a:gdLst/>
          <a:ahLst/>
          <a:cxnLst/>
          <a:rect l="0" t="0" r="0" b="0"/>
          <a:pathLst>
            <a:path>
              <a:moveTo>
                <a:pt x="838253" y="0"/>
              </a:moveTo>
              <a:lnTo>
                <a:pt x="838253" y="145482"/>
              </a:lnTo>
              <a:lnTo>
                <a:pt x="0" y="145482"/>
              </a:lnTo>
              <a:lnTo>
                <a:pt x="0" y="290964"/>
              </a:lnTo>
            </a:path>
          </a:pathLst>
        </a:custGeom>
        <a:noFill/>
        <a:ln w="25400" cap="flat" cmpd="sng" algn="ctr">
          <a:solidFill>
            <a:schemeClr val="tx1"/>
          </a:solidFill>
          <a:prstDash val="solid"/>
        </a:ln>
        <a:effectLst/>
      </dsp:spPr>
      <dsp:style>
        <a:lnRef idx="2">
          <a:scrgbClr r="0" g="0" b="0"/>
        </a:lnRef>
        <a:fillRef idx="0">
          <a:scrgbClr r="0" g="0" b="0"/>
        </a:fillRef>
        <a:effectRef idx="0">
          <a:scrgbClr r="0" g="0" b="0"/>
        </a:effectRef>
        <a:fontRef idx="minor"/>
      </dsp:style>
    </dsp:sp>
    <dsp:sp modelId="{E1DF6E46-FB76-40A6-88E3-E8C66FC43C5F}">
      <dsp:nvSpPr>
        <dsp:cNvPr id="0" name=""/>
        <dsp:cNvSpPr/>
      </dsp:nvSpPr>
      <dsp:spPr>
        <a:xfrm>
          <a:off x="1113991" y="50"/>
          <a:ext cx="2150030" cy="470253"/>
        </a:xfrm>
        <a:prstGeom prst="rect">
          <a:avLst/>
        </a:prstGeom>
        <a:solidFill>
          <a:schemeClr val="lt1"/>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smtClean="0"/>
            <a:t>Tính ổn định sản xuất</a:t>
          </a:r>
          <a:endParaRPr lang="en-US" sz="1600" kern="1200" dirty="0"/>
        </a:p>
      </dsp:txBody>
      <dsp:txXfrm>
        <a:off x="1113991" y="50"/>
        <a:ext cx="2150030" cy="470253"/>
      </dsp:txXfrm>
    </dsp:sp>
    <dsp:sp modelId="{777E0EB6-B222-4A42-A158-17FBA045C442}">
      <dsp:nvSpPr>
        <dsp:cNvPr id="0" name=""/>
        <dsp:cNvSpPr/>
      </dsp:nvSpPr>
      <dsp:spPr>
        <a:xfrm>
          <a:off x="657981" y="761267"/>
          <a:ext cx="1385543" cy="692771"/>
        </a:xfrm>
        <a:prstGeom prst="rect">
          <a:avLst/>
        </a:prstGeom>
        <a:solidFill>
          <a:schemeClr val="lt1"/>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smtClean="0"/>
            <a:t>Cố định</a:t>
          </a:r>
          <a:endParaRPr lang="en-US" sz="1600" kern="1200" dirty="0"/>
        </a:p>
      </dsp:txBody>
      <dsp:txXfrm>
        <a:off x="657981" y="761267"/>
        <a:ext cx="1385543" cy="692771"/>
      </dsp:txXfrm>
    </dsp:sp>
    <dsp:sp modelId="{D2A2AC2C-4077-4729-A7FC-2AE89869082B}">
      <dsp:nvSpPr>
        <dsp:cNvPr id="0" name=""/>
        <dsp:cNvSpPr/>
      </dsp:nvSpPr>
      <dsp:spPr>
        <a:xfrm>
          <a:off x="1004367" y="1745003"/>
          <a:ext cx="1385543" cy="692771"/>
        </a:xfrm>
        <a:prstGeom prst="rect">
          <a:avLst/>
        </a:prstGeom>
        <a:solidFill>
          <a:schemeClr val="lt1"/>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smtClean="0"/>
            <a:t>Một loại sản phẩm nhất định</a:t>
          </a:r>
          <a:endParaRPr lang="en-US" sz="1600" kern="1200" dirty="0"/>
        </a:p>
      </dsp:txBody>
      <dsp:txXfrm>
        <a:off x="1004367" y="1745003"/>
        <a:ext cx="1385543" cy="692771"/>
      </dsp:txXfrm>
    </dsp:sp>
    <dsp:sp modelId="{DFB788AC-30B3-483C-B5F3-92234B44EC44}">
      <dsp:nvSpPr>
        <dsp:cNvPr id="0" name=""/>
        <dsp:cNvSpPr/>
      </dsp:nvSpPr>
      <dsp:spPr>
        <a:xfrm>
          <a:off x="2334489" y="761267"/>
          <a:ext cx="1385543" cy="692771"/>
        </a:xfrm>
        <a:prstGeom prst="rect">
          <a:avLst/>
        </a:prstGeom>
        <a:solidFill>
          <a:schemeClr val="lt1"/>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smtClean="0"/>
            <a:t>Thay đổi</a:t>
          </a:r>
          <a:endParaRPr lang="en-US" sz="1600" kern="1200" dirty="0"/>
        </a:p>
      </dsp:txBody>
      <dsp:txXfrm>
        <a:off x="2334489" y="761267"/>
        <a:ext cx="1385543" cy="692771"/>
      </dsp:txXfrm>
    </dsp:sp>
    <dsp:sp modelId="{E2D1E854-2538-4C21-BEFB-8E208A98B4E3}">
      <dsp:nvSpPr>
        <dsp:cNvPr id="0" name=""/>
        <dsp:cNvSpPr/>
      </dsp:nvSpPr>
      <dsp:spPr>
        <a:xfrm>
          <a:off x="2680874" y="1745003"/>
          <a:ext cx="1385543" cy="692771"/>
        </a:xfrm>
        <a:prstGeom prst="rect">
          <a:avLst/>
        </a:prstGeom>
        <a:solidFill>
          <a:schemeClr val="lt1"/>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smtClean="0"/>
            <a:t>một số loại sản phẩm gần tương tự nhau</a:t>
          </a:r>
          <a:endParaRPr lang="en-US" sz="1600" kern="1200" dirty="0"/>
        </a:p>
      </dsp:txBody>
      <dsp:txXfrm>
        <a:off x="2680874" y="1745003"/>
        <a:ext cx="1385543" cy="69277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3316AE-46F5-4CAA-AA53-AEC76FE43E9D}">
      <dsp:nvSpPr>
        <dsp:cNvPr id="0" name=""/>
        <dsp:cNvSpPr/>
      </dsp:nvSpPr>
      <dsp:spPr>
        <a:xfrm>
          <a:off x="2641554" y="1547616"/>
          <a:ext cx="249640" cy="765564"/>
        </a:xfrm>
        <a:custGeom>
          <a:avLst/>
          <a:gdLst/>
          <a:ahLst/>
          <a:cxnLst/>
          <a:rect l="0" t="0" r="0" b="0"/>
          <a:pathLst>
            <a:path>
              <a:moveTo>
                <a:pt x="0" y="0"/>
              </a:moveTo>
              <a:lnTo>
                <a:pt x="0" y="765564"/>
              </a:lnTo>
              <a:lnTo>
                <a:pt x="249640" y="765564"/>
              </a:lnTo>
            </a:path>
          </a:pathLst>
        </a:custGeom>
        <a:noFill/>
        <a:ln w="25400" cap="flat" cmpd="sng" algn="ctr">
          <a:solidFill>
            <a:schemeClr val="tx1"/>
          </a:solidFill>
          <a:prstDash val="solid"/>
        </a:ln>
        <a:effectLst/>
      </dsp:spPr>
      <dsp:style>
        <a:lnRef idx="2">
          <a:scrgbClr r="0" g="0" b="0"/>
        </a:lnRef>
        <a:fillRef idx="0">
          <a:scrgbClr r="0" g="0" b="0"/>
        </a:fillRef>
        <a:effectRef idx="0">
          <a:scrgbClr r="0" g="0" b="0"/>
        </a:effectRef>
        <a:fontRef idx="minor"/>
      </dsp:style>
    </dsp:sp>
    <dsp:sp modelId="{5338C040-FCB8-4804-91AB-4798274C21AD}">
      <dsp:nvSpPr>
        <dsp:cNvPr id="0" name=""/>
        <dsp:cNvSpPr/>
      </dsp:nvSpPr>
      <dsp:spPr>
        <a:xfrm>
          <a:off x="2070377" y="808089"/>
          <a:ext cx="1236885" cy="349496"/>
        </a:xfrm>
        <a:custGeom>
          <a:avLst/>
          <a:gdLst/>
          <a:ahLst/>
          <a:cxnLst/>
          <a:rect l="0" t="0" r="0" b="0"/>
          <a:pathLst>
            <a:path>
              <a:moveTo>
                <a:pt x="0" y="0"/>
              </a:moveTo>
              <a:lnTo>
                <a:pt x="0" y="174748"/>
              </a:lnTo>
              <a:lnTo>
                <a:pt x="1236885" y="174748"/>
              </a:lnTo>
              <a:lnTo>
                <a:pt x="1236885" y="349496"/>
              </a:lnTo>
            </a:path>
          </a:pathLst>
        </a:custGeom>
        <a:noFill/>
        <a:ln w="25400" cap="flat" cmpd="sng" algn="ctr">
          <a:solidFill>
            <a:schemeClr val="tx1"/>
          </a:solidFill>
          <a:prstDash val="solid"/>
        </a:ln>
        <a:effectLst/>
      </dsp:spPr>
      <dsp:style>
        <a:lnRef idx="2">
          <a:scrgbClr r="0" g="0" b="0"/>
        </a:lnRef>
        <a:fillRef idx="0">
          <a:scrgbClr r="0" g="0" b="0"/>
        </a:fillRef>
        <a:effectRef idx="0">
          <a:scrgbClr r="0" g="0" b="0"/>
        </a:effectRef>
        <a:fontRef idx="minor"/>
      </dsp:style>
    </dsp:sp>
    <dsp:sp modelId="{3DCDE770-2390-4A11-8027-59750316D8CC}">
      <dsp:nvSpPr>
        <dsp:cNvPr id="0" name=""/>
        <dsp:cNvSpPr/>
      </dsp:nvSpPr>
      <dsp:spPr>
        <a:xfrm>
          <a:off x="167782" y="1500384"/>
          <a:ext cx="249640" cy="765564"/>
        </a:xfrm>
        <a:custGeom>
          <a:avLst/>
          <a:gdLst/>
          <a:ahLst/>
          <a:cxnLst/>
          <a:rect l="0" t="0" r="0" b="0"/>
          <a:pathLst>
            <a:path>
              <a:moveTo>
                <a:pt x="0" y="0"/>
              </a:moveTo>
              <a:lnTo>
                <a:pt x="0" y="765564"/>
              </a:lnTo>
              <a:lnTo>
                <a:pt x="249640" y="765564"/>
              </a:lnTo>
            </a:path>
          </a:pathLst>
        </a:custGeom>
        <a:noFill/>
        <a:ln w="25400" cap="flat" cmpd="sng" algn="ctr">
          <a:solidFill>
            <a:schemeClr val="tx1"/>
          </a:solidFill>
          <a:prstDash val="solid"/>
        </a:ln>
        <a:effectLst/>
      </dsp:spPr>
      <dsp:style>
        <a:lnRef idx="2">
          <a:scrgbClr r="0" g="0" b="0"/>
        </a:lnRef>
        <a:fillRef idx="0">
          <a:scrgbClr r="0" g="0" b="0"/>
        </a:fillRef>
        <a:effectRef idx="0">
          <a:scrgbClr r="0" g="0" b="0"/>
        </a:effectRef>
        <a:fontRef idx="minor"/>
      </dsp:style>
    </dsp:sp>
    <dsp:sp modelId="{D436DAFA-6FE7-4A9A-8A67-3E1600055A8F}">
      <dsp:nvSpPr>
        <dsp:cNvPr id="0" name=""/>
        <dsp:cNvSpPr/>
      </dsp:nvSpPr>
      <dsp:spPr>
        <a:xfrm>
          <a:off x="833491" y="808089"/>
          <a:ext cx="1236885" cy="349496"/>
        </a:xfrm>
        <a:custGeom>
          <a:avLst/>
          <a:gdLst/>
          <a:ahLst/>
          <a:cxnLst/>
          <a:rect l="0" t="0" r="0" b="0"/>
          <a:pathLst>
            <a:path>
              <a:moveTo>
                <a:pt x="1236885" y="0"/>
              </a:moveTo>
              <a:lnTo>
                <a:pt x="1236885" y="174748"/>
              </a:lnTo>
              <a:lnTo>
                <a:pt x="0" y="174748"/>
              </a:lnTo>
              <a:lnTo>
                <a:pt x="0" y="349496"/>
              </a:lnTo>
            </a:path>
          </a:pathLst>
        </a:custGeom>
        <a:noFill/>
        <a:ln w="25400" cap="flat" cmpd="sng" algn="ctr">
          <a:solidFill>
            <a:schemeClr val="tx1"/>
          </a:solidFill>
          <a:prstDash val="solid"/>
        </a:ln>
        <a:effectLst/>
      </dsp:spPr>
      <dsp:style>
        <a:lnRef idx="2">
          <a:scrgbClr r="0" g="0" b="0"/>
        </a:lnRef>
        <a:fillRef idx="0">
          <a:scrgbClr r="0" g="0" b="0"/>
        </a:fillRef>
        <a:effectRef idx="0">
          <a:scrgbClr r="0" g="0" b="0"/>
        </a:effectRef>
        <a:fontRef idx="minor"/>
      </dsp:style>
    </dsp:sp>
    <dsp:sp modelId="{E1DF6E46-FB76-40A6-88E3-E8C66FC43C5F}">
      <dsp:nvSpPr>
        <dsp:cNvPr id="0" name=""/>
        <dsp:cNvSpPr/>
      </dsp:nvSpPr>
      <dsp:spPr>
        <a:xfrm>
          <a:off x="1238241" y="394951"/>
          <a:ext cx="1664270" cy="413138"/>
        </a:xfrm>
        <a:prstGeom prst="rect">
          <a:avLst/>
        </a:prstGeom>
        <a:solidFill>
          <a:schemeClr val="lt1"/>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n-US" sz="1400" kern="1200" dirty="0" smtClean="0"/>
            <a:t>Trình độ liên tục</a:t>
          </a:r>
          <a:endParaRPr lang="en-US" sz="1400" kern="1200" dirty="0"/>
        </a:p>
      </dsp:txBody>
      <dsp:txXfrm>
        <a:off x="1238241" y="394951"/>
        <a:ext cx="1664270" cy="413138"/>
      </dsp:txXfrm>
    </dsp:sp>
    <dsp:sp modelId="{777E0EB6-B222-4A42-A158-17FBA045C442}">
      <dsp:nvSpPr>
        <dsp:cNvPr id="0" name=""/>
        <dsp:cNvSpPr/>
      </dsp:nvSpPr>
      <dsp:spPr>
        <a:xfrm>
          <a:off x="1355" y="1157586"/>
          <a:ext cx="1664270" cy="342798"/>
        </a:xfrm>
        <a:prstGeom prst="rect">
          <a:avLst/>
        </a:prstGeom>
        <a:solidFill>
          <a:schemeClr val="lt1"/>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n-US" sz="1400" kern="1200" dirty="0" smtClean="0"/>
            <a:t>Liên tục</a:t>
          </a:r>
          <a:endParaRPr lang="en-US" sz="1400" kern="1200" dirty="0"/>
        </a:p>
      </dsp:txBody>
      <dsp:txXfrm>
        <a:off x="1355" y="1157586"/>
        <a:ext cx="1664270" cy="342798"/>
      </dsp:txXfrm>
    </dsp:sp>
    <dsp:sp modelId="{D2A2AC2C-4077-4729-A7FC-2AE89869082B}">
      <dsp:nvSpPr>
        <dsp:cNvPr id="0" name=""/>
        <dsp:cNvSpPr/>
      </dsp:nvSpPr>
      <dsp:spPr>
        <a:xfrm>
          <a:off x="417423" y="1849881"/>
          <a:ext cx="2124274" cy="832135"/>
        </a:xfrm>
        <a:prstGeom prst="rect">
          <a:avLst/>
        </a:prstGeom>
        <a:solidFill>
          <a:schemeClr val="lt1"/>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n-US" sz="1400" kern="1200" dirty="0" smtClean="0"/>
            <a:t>Đối tượng vận chuyển từng cái một liên tục từ nơi này đến nơi khác không dừng lại chờ đợi</a:t>
          </a:r>
          <a:endParaRPr lang="en-US" sz="1400" kern="1200" dirty="0"/>
        </a:p>
      </dsp:txBody>
      <dsp:txXfrm>
        <a:off x="417423" y="1849881"/>
        <a:ext cx="2124274" cy="832135"/>
      </dsp:txXfrm>
    </dsp:sp>
    <dsp:sp modelId="{DFB788AC-30B3-483C-B5F3-92234B44EC44}">
      <dsp:nvSpPr>
        <dsp:cNvPr id="0" name=""/>
        <dsp:cNvSpPr/>
      </dsp:nvSpPr>
      <dsp:spPr>
        <a:xfrm>
          <a:off x="2475127" y="1157586"/>
          <a:ext cx="1664270" cy="390030"/>
        </a:xfrm>
        <a:prstGeom prst="rect">
          <a:avLst/>
        </a:prstGeom>
        <a:solidFill>
          <a:schemeClr val="lt1"/>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n-US" sz="1400" kern="1200" dirty="0" smtClean="0"/>
            <a:t>Gián đoạn</a:t>
          </a:r>
          <a:endParaRPr lang="en-US" sz="1400" kern="1200" dirty="0"/>
        </a:p>
      </dsp:txBody>
      <dsp:txXfrm>
        <a:off x="2475127" y="1157586"/>
        <a:ext cx="1664270" cy="390030"/>
      </dsp:txXfrm>
    </dsp:sp>
    <dsp:sp modelId="{E2D1E854-2538-4C21-BEFB-8E208A98B4E3}">
      <dsp:nvSpPr>
        <dsp:cNvPr id="0" name=""/>
        <dsp:cNvSpPr/>
      </dsp:nvSpPr>
      <dsp:spPr>
        <a:xfrm>
          <a:off x="2891195" y="1897113"/>
          <a:ext cx="2593848" cy="832135"/>
        </a:xfrm>
        <a:prstGeom prst="rect">
          <a:avLst/>
        </a:prstGeom>
        <a:solidFill>
          <a:schemeClr val="lt1"/>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n-US" sz="1400" kern="1200" dirty="0" smtClean="0"/>
            <a:t>Đối tượng được vận chuyển theo từng loạt, có thời gian tạm dừng bên mỗi nơi làm việc để chờ chế biến</a:t>
          </a:r>
          <a:endParaRPr lang="en-US" sz="1400" kern="1200" dirty="0"/>
        </a:p>
      </dsp:txBody>
      <dsp:txXfrm>
        <a:off x="2891195" y="1897113"/>
        <a:ext cx="2593848" cy="832135"/>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36734FA-B03B-49C0-9C71-8573FF0FFE70}" type="datetimeFigureOut">
              <a:rPr lang="en-US" smtClean="0"/>
              <a:t>30/09/2016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084782-8D86-47F6-8381-8C4683FB1FDB}" type="slidenum">
              <a:rPr lang="en-US" smtClean="0"/>
              <a:t>‹#›</a:t>
            </a:fld>
            <a:endParaRPr lang="en-US"/>
          </a:p>
        </p:txBody>
      </p:sp>
    </p:spTree>
    <p:extLst>
      <p:ext uri="{BB962C8B-B14F-4D97-AF65-F5344CB8AC3E}">
        <p14:creationId xmlns:p14="http://schemas.microsoft.com/office/powerpoint/2010/main" val="1511499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36734FA-B03B-49C0-9C71-8573FF0FFE70}" type="datetimeFigureOut">
              <a:rPr lang="en-US" smtClean="0"/>
              <a:t>30/09/2016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084782-8D86-47F6-8381-8C4683FB1FDB}" type="slidenum">
              <a:rPr lang="en-US" smtClean="0"/>
              <a:t>‹#›</a:t>
            </a:fld>
            <a:endParaRPr lang="en-US"/>
          </a:p>
        </p:txBody>
      </p:sp>
    </p:spTree>
    <p:extLst>
      <p:ext uri="{BB962C8B-B14F-4D97-AF65-F5344CB8AC3E}">
        <p14:creationId xmlns:p14="http://schemas.microsoft.com/office/powerpoint/2010/main" val="15684609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36734FA-B03B-49C0-9C71-8573FF0FFE70}" type="datetimeFigureOut">
              <a:rPr lang="en-US" smtClean="0"/>
              <a:t>30/09/2016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084782-8D86-47F6-8381-8C4683FB1FDB}" type="slidenum">
              <a:rPr lang="en-US" smtClean="0"/>
              <a:t>‹#›</a:t>
            </a:fld>
            <a:endParaRPr lang="en-US"/>
          </a:p>
        </p:txBody>
      </p:sp>
    </p:spTree>
    <p:extLst>
      <p:ext uri="{BB962C8B-B14F-4D97-AF65-F5344CB8AC3E}">
        <p14:creationId xmlns:p14="http://schemas.microsoft.com/office/powerpoint/2010/main" val="1719905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36734FA-B03B-49C0-9C71-8573FF0FFE70}" type="datetimeFigureOut">
              <a:rPr lang="en-US" smtClean="0"/>
              <a:t>30/09/2016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084782-8D86-47F6-8381-8C4683FB1FDB}" type="slidenum">
              <a:rPr lang="en-US" smtClean="0"/>
              <a:t>‹#›</a:t>
            </a:fld>
            <a:endParaRPr lang="en-US"/>
          </a:p>
        </p:txBody>
      </p:sp>
    </p:spTree>
    <p:extLst>
      <p:ext uri="{BB962C8B-B14F-4D97-AF65-F5344CB8AC3E}">
        <p14:creationId xmlns:p14="http://schemas.microsoft.com/office/powerpoint/2010/main" val="21700668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36734FA-B03B-49C0-9C71-8573FF0FFE70}" type="datetimeFigureOut">
              <a:rPr lang="en-US" smtClean="0"/>
              <a:t>30/09/2016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9084782-8D86-47F6-8381-8C4683FB1FDB}" type="slidenum">
              <a:rPr lang="en-US" smtClean="0"/>
              <a:t>‹#›</a:t>
            </a:fld>
            <a:endParaRPr lang="en-US"/>
          </a:p>
        </p:txBody>
      </p:sp>
    </p:spTree>
    <p:extLst>
      <p:ext uri="{BB962C8B-B14F-4D97-AF65-F5344CB8AC3E}">
        <p14:creationId xmlns:p14="http://schemas.microsoft.com/office/powerpoint/2010/main" val="38707069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36734FA-B03B-49C0-9C71-8573FF0FFE70}" type="datetimeFigureOut">
              <a:rPr lang="en-US" smtClean="0"/>
              <a:t>30/09/2016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9084782-8D86-47F6-8381-8C4683FB1FDB}" type="slidenum">
              <a:rPr lang="en-US" smtClean="0"/>
              <a:t>‹#›</a:t>
            </a:fld>
            <a:endParaRPr lang="en-US"/>
          </a:p>
        </p:txBody>
      </p:sp>
    </p:spTree>
    <p:extLst>
      <p:ext uri="{BB962C8B-B14F-4D97-AF65-F5344CB8AC3E}">
        <p14:creationId xmlns:p14="http://schemas.microsoft.com/office/powerpoint/2010/main" val="25235134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6734FA-B03B-49C0-9C71-8573FF0FFE70}" type="datetimeFigureOut">
              <a:rPr lang="en-US" smtClean="0"/>
              <a:t>30/09/2016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9084782-8D86-47F6-8381-8C4683FB1FDB}" type="slidenum">
              <a:rPr lang="en-US" smtClean="0"/>
              <a:t>‹#›</a:t>
            </a:fld>
            <a:endParaRPr lang="en-US"/>
          </a:p>
        </p:txBody>
      </p:sp>
    </p:spTree>
    <p:extLst>
      <p:ext uri="{BB962C8B-B14F-4D97-AF65-F5344CB8AC3E}">
        <p14:creationId xmlns:p14="http://schemas.microsoft.com/office/powerpoint/2010/main" val="5928821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36734FA-B03B-49C0-9C71-8573FF0FFE70}" type="datetimeFigureOut">
              <a:rPr lang="en-US" smtClean="0"/>
              <a:t>30/09/2016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084782-8D86-47F6-8381-8C4683FB1FDB}" type="slidenum">
              <a:rPr lang="en-US" smtClean="0"/>
              <a:t>‹#›</a:t>
            </a:fld>
            <a:endParaRPr lang="en-US"/>
          </a:p>
        </p:txBody>
      </p:sp>
    </p:spTree>
    <p:extLst>
      <p:ext uri="{BB962C8B-B14F-4D97-AF65-F5344CB8AC3E}">
        <p14:creationId xmlns:p14="http://schemas.microsoft.com/office/powerpoint/2010/main" val="16697870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36734FA-B03B-49C0-9C71-8573FF0FFE70}" type="datetimeFigureOut">
              <a:rPr lang="en-US" smtClean="0"/>
              <a:t>30/09/2016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084782-8D86-47F6-8381-8C4683FB1FDB}" type="slidenum">
              <a:rPr lang="en-US" smtClean="0"/>
              <a:t>‹#›</a:t>
            </a:fld>
            <a:endParaRPr lang="en-US"/>
          </a:p>
        </p:txBody>
      </p:sp>
    </p:spTree>
    <p:extLst>
      <p:ext uri="{BB962C8B-B14F-4D97-AF65-F5344CB8AC3E}">
        <p14:creationId xmlns:p14="http://schemas.microsoft.com/office/powerpoint/2010/main" val="3690063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36734FA-B03B-49C0-9C71-8573FF0FFE70}" type="datetimeFigureOut">
              <a:rPr lang="en-US" smtClean="0"/>
              <a:t>30/09/2016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084782-8D86-47F6-8381-8C4683FB1FDB}" type="slidenum">
              <a:rPr lang="en-US" smtClean="0"/>
              <a:t>‹#›</a:t>
            </a:fld>
            <a:endParaRPr lang="en-US"/>
          </a:p>
        </p:txBody>
      </p:sp>
    </p:spTree>
    <p:extLst>
      <p:ext uri="{BB962C8B-B14F-4D97-AF65-F5344CB8AC3E}">
        <p14:creationId xmlns:p14="http://schemas.microsoft.com/office/powerpoint/2010/main" val="26424482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36734FA-B03B-49C0-9C71-8573FF0FFE70}" type="datetimeFigureOut">
              <a:rPr lang="en-US" smtClean="0"/>
              <a:t>30/09/2016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084782-8D86-47F6-8381-8C4683FB1FDB}" type="slidenum">
              <a:rPr lang="en-US" smtClean="0"/>
              <a:t>‹#›</a:t>
            </a:fld>
            <a:endParaRPr lang="en-US"/>
          </a:p>
        </p:txBody>
      </p:sp>
    </p:spTree>
    <p:extLst>
      <p:ext uri="{BB962C8B-B14F-4D97-AF65-F5344CB8AC3E}">
        <p14:creationId xmlns:p14="http://schemas.microsoft.com/office/powerpoint/2010/main" val="41920822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6734FA-B03B-49C0-9C71-8573FF0FFE70}" type="datetimeFigureOut">
              <a:rPr lang="en-US" smtClean="0"/>
              <a:t>30/09/2016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084782-8D86-47F6-8381-8C4683FB1FDB}" type="slidenum">
              <a:rPr lang="en-US" smtClean="0"/>
              <a:t>‹#›</a:t>
            </a:fld>
            <a:endParaRPr lang="en-US"/>
          </a:p>
        </p:txBody>
      </p:sp>
    </p:spTree>
    <p:extLst>
      <p:ext uri="{BB962C8B-B14F-4D97-AF65-F5344CB8AC3E}">
        <p14:creationId xmlns:p14="http://schemas.microsoft.com/office/powerpoint/2010/main" val="17025299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diagramLayout" Target="../diagrams/layout3.xml"/><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diagramData" Target="../diagrams/data3.xml"/><Relationship Id="rId2" Type="http://schemas.openxmlformats.org/officeDocument/2006/relationships/diagramData" Target="../diagrams/data1.xml"/><Relationship Id="rId16" Type="http://schemas.microsoft.com/office/2007/relationships/diagramDrawing" Target="../diagrams/drawing3.xml"/><Relationship Id="rId1" Type="http://schemas.openxmlformats.org/officeDocument/2006/relationships/slideLayout" Target="../slideLayouts/slideLayout1.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5" Type="http://schemas.openxmlformats.org/officeDocument/2006/relationships/diagramColors" Target="../diagrams/colors3.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 Id="rId14" Type="http://schemas.openxmlformats.org/officeDocument/2006/relationships/diagramQuickStyle" Target="../diagrams/quickStyle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10" y="18862"/>
            <a:ext cx="9147110" cy="400110"/>
          </a:xfrm>
          <a:prstGeom prst="rect">
            <a:avLst/>
          </a:prstGeom>
        </p:spPr>
        <p:txBody>
          <a:bodyPr wrap="square">
            <a:spAutoFit/>
          </a:bodyPr>
          <a:lstStyle/>
          <a:p>
            <a:r>
              <a:rPr lang="en-US" sz="2000" b="1" dirty="0" smtClean="0">
                <a:latin typeface="Times New Roman" pitchFamily="18" charset="0"/>
                <a:cs typeface="Times New Roman" pitchFamily="18" charset="0"/>
              </a:rPr>
              <a:t>KHÁI NIỆM CHUNG VỀ TỔ CHỨC VÀ QUẢN LÝ SẢN XUẤT</a:t>
            </a:r>
            <a:endParaRPr lang="en-US" sz="2000" dirty="0">
              <a:latin typeface="Times New Roman" pitchFamily="18" charset="0"/>
              <a:cs typeface="Times New Roman" pitchFamily="18" charset="0"/>
            </a:endParaRPr>
          </a:p>
        </p:txBody>
      </p:sp>
      <p:sp>
        <p:nvSpPr>
          <p:cNvPr id="5" name="Rectangle 4"/>
          <p:cNvSpPr/>
          <p:nvPr/>
        </p:nvSpPr>
        <p:spPr>
          <a:xfrm>
            <a:off x="0" y="447480"/>
            <a:ext cx="9144000" cy="3416320"/>
          </a:xfrm>
          <a:prstGeom prst="rect">
            <a:avLst/>
          </a:prstGeom>
        </p:spPr>
        <p:txBody>
          <a:bodyPr wrap="square">
            <a:spAutoFit/>
          </a:bodyPr>
          <a:lstStyle/>
          <a:p>
            <a:pPr algn="just"/>
            <a:r>
              <a:rPr lang="en-US" sz="2400" b="1" i="1" dirty="0">
                <a:latin typeface="Times New Roman" pitchFamily="18" charset="0"/>
                <a:cs typeface="Times New Roman" pitchFamily="18" charset="0"/>
              </a:rPr>
              <a:t>1 Khái </a:t>
            </a:r>
            <a:r>
              <a:rPr lang="en-US" sz="2400" b="1" i="1" dirty="0" smtClean="0">
                <a:latin typeface="Times New Roman" pitchFamily="18" charset="0"/>
                <a:cs typeface="Times New Roman" pitchFamily="18" charset="0"/>
              </a:rPr>
              <a:t>niệm sản xuất</a:t>
            </a:r>
            <a:endParaRPr lang="en-US" sz="2400" dirty="0">
              <a:latin typeface="Times New Roman" pitchFamily="18" charset="0"/>
              <a:cs typeface="Times New Roman" pitchFamily="18" charset="0"/>
            </a:endParaRPr>
          </a:p>
          <a:p>
            <a:pPr algn="just"/>
            <a:r>
              <a:rPr lang="en-US" sz="2400" dirty="0" smtClean="0">
                <a:latin typeface="Times New Roman" pitchFamily="18" charset="0"/>
                <a:cs typeface="Times New Roman" pitchFamily="18" charset="0"/>
              </a:rPr>
              <a:t>Là quá </a:t>
            </a:r>
            <a:r>
              <a:rPr lang="en-US" sz="2400" dirty="0">
                <a:latin typeface="Times New Roman" pitchFamily="18" charset="0"/>
                <a:cs typeface="Times New Roman" pitchFamily="18" charset="0"/>
              </a:rPr>
              <a:t>trình </a:t>
            </a:r>
            <a:r>
              <a:rPr lang="en-US" sz="2400" dirty="0" smtClean="0">
                <a:latin typeface="Times New Roman" pitchFamily="18" charset="0"/>
                <a:cs typeface="Times New Roman" pitchFamily="18" charset="0"/>
              </a:rPr>
              <a:t>chuyển hóa những </a:t>
            </a:r>
            <a:r>
              <a:rPr lang="en-US" sz="2400" dirty="0">
                <a:latin typeface="Times New Roman" pitchFamily="18" charset="0"/>
                <a:cs typeface="Times New Roman" pitchFamily="18" charset="0"/>
              </a:rPr>
              <a:t>yếu tố đầu vào thành đầu </a:t>
            </a:r>
            <a:r>
              <a:rPr lang="en-US" sz="2400" dirty="0" smtClean="0">
                <a:latin typeface="Times New Roman" pitchFamily="18" charset="0"/>
                <a:cs typeface="Times New Roman" pitchFamily="18" charset="0"/>
              </a:rPr>
              <a:t>ra.</a:t>
            </a:r>
          </a:p>
          <a:p>
            <a:pPr algn="just"/>
            <a:r>
              <a:rPr lang="en-US" sz="2400" dirty="0" smtClean="0">
                <a:latin typeface="Times New Roman" pitchFamily="18" charset="0"/>
                <a:cs typeface="Times New Roman" pitchFamily="18" charset="0"/>
              </a:rPr>
              <a:t>Mục đích: tạo </a:t>
            </a:r>
            <a:r>
              <a:rPr lang="en-US" sz="2400" dirty="0">
                <a:latin typeface="Times New Roman" pitchFamily="18" charset="0"/>
                <a:cs typeface="Times New Roman" pitchFamily="18" charset="0"/>
              </a:rPr>
              <a:t>giá trị gia tăng để cung cấp cho khách </a:t>
            </a:r>
            <a:r>
              <a:rPr lang="en-US" sz="2400" dirty="0" smtClean="0">
                <a:latin typeface="Times New Roman" pitchFamily="18" charset="0"/>
                <a:cs typeface="Times New Roman" pitchFamily="18" charset="0"/>
              </a:rPr>
              <a:t>hàng.</a:t>
            </a:r>
          </a:p>
          <a:p>
            <a:pPr algn="just"/>
            <a:r>
              <a:rPr lang="en-US" sz="2400" dirty="0" smtClean="0">
                <a:latin typeface="Times New Roman" pitchFamily="18" charset="0"/>
                <a:cs typeface="Times New Roman" pitchFamily="18" charset="0"/>
              </a:rPr>
              <a:t>Đầu vào: nguồn </a:t>
            </a:r>
            <a:r>
              <a:rPr lang="en-US" sz="2400" dirty="0">
                <a:latin typeface="Times New Roman" pitchFamily="18" charset="0"/>
                <a:cs typeface="Times New Roman" pitchFamily="18" charset="0"/>
              </a:rPr>
              <a:t>nhân lực, vốn, kỹ thuật, nguyên vật liệu, đất, năng lượng, thông </a:t>
            </a:r>
            <a:r>
              <a:rPr lang="en-US" sz="2400" dirty="0" smtClean="0">
                <a:latin typeface="Times New Roman" pitchFamily="18" charset="0"/>
                <a:cs typeface="Times New Roman" pitchFamily="18" charset="0"/>
              </a:rPr>
              <a:t>tin…</a:t>
            </a:r>
          </a:p>
          <a:p>
            <a:pPr algn="just"/>
            <a:r>
              <a:rPr lang="en-US" sz="2400" dirty="0" smtClean="0">
                <a:latin typeface="Times New Roman" pitchFamily="18" charset="0"/>
                <a:cs typeface="Times New Roman" pitchFamily="18" charset="0"/>
              </a:rPr>
              <a:t>Đầu ra: sản </a:t>
            </a:r>
            <a:r>
              <a:rPr lang="en-US" sz="2400" dirty="0">
                <a:latin typeface="Times New Roman" pitchFamily="18" charset="0"/>
                <a:cs typeface="Times New Roman" pitchFamily="18" charset="0"/>
              </a:rPr>
              <a:t>phẩm, dịch vụ, tiền lương, những ảnh hưởng đối với môi trường.</a:t>
            </a:r>
          </a:p>
          <a:p>
            <a:pPr algn="just"/>
            <a:r>
              <a:rPr lang="en-US" sz="2400" dirty="0">
                <a:latin typeface="Times New Roman" pitchFamily="18" charset="0"/>
                <a:cs typeface="Times New Roman" pitchFamily="18" charset="0"/>
              </a:rPr>
              <a:t>Chức năng sản xuất là mọi hoạt động liên quan đến việc tạo ra sản phẩm và cung cấp dịch </a:t>
            </a:r>
            <a:r>
              <a:rPr lang="en-US" sz="2400" dirty="0" smtClean="0">
                <a:latin typeface="Times New Roman" pitchFamily="18" charset="0"/>
                <a:cs typeface="Times New Roman" pitchFamily="18" charset="0"/>
              </a:rPr>
              <a:t>vụ.</a:t>
            </a:r>
            <a:endParaRPr lang="en-US" sz="2400" dirty="0">
              <a:latin typeface="Times New Roman" pitchFamily="18" charset="0"/>
              <a:cs typeface="Times New Roman" pitchFamily="18" charset="0"/>
            </a:endParaRPr>
          </a:p>
        </p:txBody>
      </p:sp>
      <p:sp>
        <p:nvSpPr>
          <p:cNvPr id="18" name="Rounded Rectangle 4"/>
          <p:cNvSpPr/>
          <p:nvPr/>
        </p:nvSpPr>
        <p:spPr>
          <a:xfrm>
            <a:off x="1905000" y="5292865"/>
            <a:ext cx="1600200" cy="1134779"/>
          </a:xfrm>
          <a:prstGeom prst="roundRect">
            <a:avLst/>
          </a:prstGeom>
          <a:solidFill>
            <a:schemeClr val="tx2">
              <a:lumMod val="60000"/>
              <a:lumOff val="40000"/>
            </a:schemeClr>
          </a:solidFill>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23825" tIns="123825" rIns="123825" bIns="123825" numCol="1" spcCol="1270" anchor="t" anchorCtr="0">
            <a:spAutoFit/>
          </a:bodyPr>
          <a:lstStyle/>
          <a:p>
            <a:pPr marL="0" lvl="1" algn="ctr" defTabSz="1244600">
              <a:lnSpc>
                <a:spcPct val="90000"/>
              </a:lnSpc>
              <a:spcBef>
                <a:spcPct val="0"/>
              </a:spcBef>
              <a:spcAft>
                <a:spcPct val="15000"/>
              </a:spcAft>
            </a:pPr>
            <a:r>
              <a:rPr lang="en-US" sz="2800" kern="1200" dirty="0" smtClean="0">
                <a:latin typeface="Times New Roman" pitchFamily="18" charset="0"/>
                <a:cs typeface="Times New Roman" pitchFamily="18" charset="0"/>
              </a:rPr>
              <a:t>Yếu tố đầu vào</a:t>
            </a:r>
            <a:endParaRPr lang="en-US" sz="2800" kern="1200" dirty="0">
              <a:latin typeface="Times New Roman" pitchFamily="18" charset="0"/>
              <a:cs typeface="Times New Roman" pitchFamily="18" charset="0"/>
            </a:endParaRPr>
          </a:p>
        </p:txBody>
      </p:sp>
      <p:sp>
        <p:nvSpPr>
          <p:cNvPr id="7" name="Shape 6"/>
          <p:cNvSpPr/>
          <p:nvPr/>
        </p:nvSpPr>
        <p:spPr>
          <a:xfrm>
            <a:off x="3211850" y="4600211"/>
            <a:ext cx="2307741" cy="2307741"/>
          </a:xfrm>
          <a:prstGeom prst="leftCircularArrow">
            <a:avLst>
              <a:gd name="adj1" fmla="val 4126"/>
              <a:gd name="adj2" fmla="val 519683"/>
              <a:gd name="adj3" fmla="val 1441509"/>
              <a:gd name="adj4" fmla="val 8170804"/>
              <a:gd name="adj5" fmla="val 4813"/>
            </a:avLst>
          </a:pr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6" name="Rounded Rectangle 7"/>
          <p:cNvSpPr/>
          <p:nvPr/>
        </p:nvSpPr>
        <p:spPr>
          <a:xfrm>
            <a:off x="3459088" y="5702415"/>
            <a:ext cx="1813264" cy="73661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35560" rIns="53340" bIns="35560" numCol="1" spcCol="1270" anchor="ctr" anchorCtr="0">
            <a:spAutoFit/>
          </a:bodyPr>
          <a:lstStyle/>
          <a:p>
            <a:pPr lvl="0" algn="ctr" defTabSz="1244600" rtl="0">
              <a:lnSpc>
                <a:spcPct val="90000"/>
              </a:lnSpc>
              <a:spcBef>
                <a:spcPct val="0"/>
              </a:spcBef>
              <a:spcAft>
                <a:spcPct val="35000"/>
              </a:spcAft>
            </a:pPr>
            <a:r>
              <a:rPr lang="en-US" sz="2400" kern="1200" dirty="0" smtClean="0">
                <a:solidFill>
                  <a:schemeClr val="tx1"/>
                </a:solidFill>
                <a:latin typeface="Times New Roman" pitchFamily="18" charset="0"/>
                <a:cs typeface="Times New Roman" pitchFamily="18" charset="0"/>
              </a:rPr>
              <a:t>quá trình chuyển hóa</a:t>
            </a:r>
            <a:endParaRPr lang="en-US" sz="2400" kern="1200" dirty="0">
              <a:solidFill>
                <a:schemeClr val="tx1"/>
              </a:solidFill>
              <a:latin typeface="Times New Roman" pitchFamily="18" charset="0"/>
              <a:cs typeface="Times New Roman" pitchFamily="18" charset="0"/>
            </a:endParaRPr>
          </a:p>
        </p:txBody>
      </p:sp>
      <p:sp>
        <p:nvSpPr>
          <p:cNvPr id="14" name="Rounded Rectangle 9"/>
          <p:cNvSpPr/>
          <p:nvPr/>
        </p:nvSpPr>
        <p:spPr>
          <a:xfrm>
            <a:off x="5334000" y="4961221"/>
            <a:ext cx="1524000" cy="1134779"/>
          </a:xfrm>
          <a:prstGeom prst="roundRect">
            <a:avLst/>
          </a:prstGeom>
          <a:solidFill>
            <a:schemeClr val="accent6">
              <a:lumMod val="60000"/>
              <a:lumOff val="40000"/>
            </a:schemeClr>
          </a:solidFill>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23825" tIns="123825" rIns="123825" bIns="123825" numCol="1" spcCol="1270" anchor="t" anchorCtr="0">
            <a:spAutoFit/>
          </a:bodyPr>
          <a:lstStyle/>
          <a:p>
            <a:pPr marL="0" lvl="1" algn="ctr" defTabSz="1244600">
              <a:lnSpc>
                <a:spcPct val="90000"/>
              </a:lnSpc>
              <a:spcBef>
                <a:spcPct val="0"/>
              </a:spcBef>
              <a:spcAft>
                <a:spcPct val="15000"/>
              </a:spcAft>
            </a:pPr>
            <a:r>
              <a:rPr lang="en-US" sz="2800" kern="1200" dirty="0" smtClean="0">
                <a:latin typeface="Times New Roman" pitchFamily="18" charset="0"/>
                <a:cs typeface="Times New Roman" pitchFamily="18" charset="0"/>
              </a:rPr>
              <a:t>Yếu tố đầu ra</a:t>
            </a:r>
            <a:endParaRPr lang="en-US" sz="2800" kern="1200" dirty="0">
              <a:latin typeface="Times New Roman" pitchFamily="18" charset="0"/>
              <a:cs typeface="Times New Roman" pitchFamily="18" charset="0"/>
            </a:endParaRPr>
          </a:p>
        </p:txBody>
      </p:sp>
    </p:spTree>
    <p:extLst>
      <p:ext uri="{BB962C8B-B14F-4D97-AF65-F5344CB8AC3E}">
        <p14:creationId xmlns:p14="http://schemas.microsoft.com/office/powerpoint/2010/main" val="969008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100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2" presetClass="entr" presetSubtype="8" fill="hold" grpId="0" nodeType="afterEffect">
                                  <p:stCondLst>
                                    <p:cond delay="1000"/>
                                  </p:stCondLst>
                                  <p:childTnLst>
                                    <p:set>
                                      <p:cBhvr>
                                        <p:cTn id="11" dur="1" fill="hold">
                                          <p:stCondLst>
                                            <p:cond delay="0"/>
                                          </p:stCondLst>
                                        </p:cTn>
                                        <p:tgtEl>
                                          <p:spTgt spid="5">
                                            <p:txEl>
                                              <p:pRg st="1" end="1"/>
                                            </p:txEl>
                                          </p:spTgt>
                                        </p:tgtEl>
                                        <p:attrNameLst>
                                          <p:attrName>style.visibility</p:attrName>
                                        </p:attrNameLst>
                                      </p:cBhvr>
                                      <p:to>
                                        <p:strVal val="visible"/>
                                      </p:to>
                                    </p:set>
                                    <p:anim calcmode="lin" valueType="num">
                                      <p:cBhvr additive="base">
                                        <p:cTn id="12" dur="500" fill="hold"/>
                                        <p:tgtEl>
                                          <p:spTgt spid="5">
                                            <p:txEl>
                                              <p:pRg st="1" end="1"/>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5">
                                            <p:txEl>
                                              <p:pRg st="1" end="1"/>
                                            </p:txEl>
                                          </p:spTgt>
                                        </p:tgtEl>
                                        <p:attrNameLst>
                                          <p:attrName>ppt_y</p:attrName>
                                        </p:attrNameLst>
                                      </p:cBhvr>
                                      <p:tavLst>
                                        <p:tav tm="0">
                                          <p:val>
                                            <p:strVal val="#ppt_y"/>
                                          </p:val>
                                        </p:tav>
                                        <p:tav tm="100000">
                                          <p:val>
                                            <p:strVal val="#ppt_y"/>
                                          </p:val>
                                        </p:tav>
                                      </p:tavLst>
                                    </p:anim>
                                  </p:childTnLst>
                                </p:cTn>
                              </p:par>
                            </p:childTnLst>
                          </p:cTn>
                        </p:par>
                        <p:par>
                          <p:cTn id="14" fill="hold">
                            <p:stCondLst>
                              <p:cond delay="3000"/>
                            </p:stCondLst>
                            <p:childTnLst>
                              <p:par>
                                <p:cTn id="15" presetID="2" presetClass="entr" presetSubtype="8" fill="hold" grpId="0" nodeType="afterEffect">
                                  <p:stCondLst>
                                    <p:cond delay="1000"/>
                                  </p:stCondLst>
                                  <p:childTnLst>
                                    <p:set>
                                      <p:cBhvr>
                                        <p:cTn id="16" dur="1" fill="hold">
                                          <p:stCondLst>
                                            <p:cond delay="0"/>
                                          </p:stCondLst>
                                        </p:cTn>
                                        <p:tgtEl>
                                          <p:spTgt spid="5">
                                            <p:txEl>
                                              <p:pRg st="2" end="2"/>
                                            </p:txEl>
                                          </p:spTgt>
                                        </p:tgtEl>
                                        <p:attrNameLst>
                                          <p:attrName>style.visibility</p:attrName>
                                        </p:attrNameLst>
                                      </p:cBhvr>
                                      <p:to>
                                        <p:strVal val="visible"/>
                                      </p:to>
                                    </p:set>
                                    <p:anim calcmode="lin" valueType="num">
                                      <p:cBhvr additive="base">
                                        <p:cTn id="17" dur="500" fill="hold"/>
                                        <p:tgtEl>
                                          <p:spTgt spid="5">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5">
                                            <p:txEl>
                                              <p:pRg st="2" end="2"/>
                                            </p:txEl>
                                          </p:spTgt>
                                        </p:tgtEl>
                                        <p:attrNameLst>
                                          <p:attrName>ppt_y</p:attrName>
                                        </p:attrNameLst>
                                      </p:cBhvr>
                                      <p:tavLst>
                                        <p:tav tm="0">
                                          <p:val>
                                            <p:strVal val="#ppt_y"/>
                                          </p:val>
                                        </p:tav>
                                        <p:tav tm="100000">
                                          <p:val>
                                            <p:strVal val="#ppt_y"/>
                                          </p:val>
                                        </p:tav>
                                      </p:tavLst>
                                    </p:anim>
                                  </p:childTnLst>
                                </p:cTn>
                              </p:par>
                            </p:childTnLst>
                          </p:cTn>
                        </p:par>
                        <p:par>
                          <p:cTn id="19" fill="hold">
                            <p:stCondLst>
                              <p:cond delay="4500"/>
                            </p:stCondLst>
                            <p:childTnLst>
                              <p:par>
                                <p:cTn id="20" presetID="2" presetClass="entr" presetSubtype="8" fill="hold" grpId="0" nodeType="afterEffect">
                                  <p:stCondLst>
                                    <p:cond delay="1000"/>
                                  </p:stCondLst>
                                  <p:childTnLst>
                                    <p:set>
                                      <p:cBhvr>
                                        <p:cTn id="21" dur="1" fill="hold">
                                          <p:stCondLst>
                                            <p:cond delay="0"/>
                                          </p:stCondLst>
                                        </p:cTn>
                                        <p:tgtEl>
                                          <p:spTgt spid="5">
                                            <p:txEl>
                                              <p:pRg st="3" end="3"/>
                                            </p:txEl>
                                          </p:spTgt>
                                        </p:tgtEl>
                                        <p:attrNameLst>
                                          <p:attrName>style.visibility</p:attrName>
                                        </p:attrNameLst>
                                      </p:cBhvr>
                                      <p:to>
                                        <p:strVal val="visible"/>
                                      </p:to>
                                    </p:set>
                                    <p:anim calcmode="lin" valueType="num">
                                      <p:cBhvr additive="base">
                                        <p:cTn id="22" dur="500" fill="hold"/>
                                        <p:tgtEl>
                                          <p:spTgt spid="5">
                                            <p:txEl>
                                              <p:pRg st="3" end="3"/>
                                            </p:txEl>
                                          </p:spTgt>
                                        </p:tgtEl>
                                        <p:attrNameLst>
                                          <p:attrName>ppt_x</p:attrName>
                                        </p:attrNameLst>
                                      </p:cBhvr>
                                      <p:tavLst>
                                        <p:tav tm="0">
                                          <p:val>
                                            <p:strVal val="0-#ppt_w/2"/>
                                          </p:val>
                                        </p:tav>
                                        <p:tav tm="100000">
                                          <p:val>
                                            <p:strVal val="#ppt_x"/>
                                          </p:val>
                                        </p:tav>
                                      </p:tavLst>
                                    </p:anim>
                                    <p:anim calcmode="lin" valueType="num">
                                      <p:cBhvr additive="base">
                                        <p:cTn id="23" dur="500" fill="hold"/>
                                        <p:tgtEl>
                                          <p:spTgt spid="5">
                                            <p:txEl>
                                              <p:pRg st="3" end="3"/>
                                            </p:txEl>
                                          </p:spTgt>
                                        </p:tgtEl>
                                        <p:attrNameLst>
                                          <p:attrName>ppt_y</p:attrName>
                                        </p:attrNameLst>
                                      </p:cBhvr>
                                      <p:tavLst>
                                        <p:tav tm="0">
                                          <p:val>
                                            <p:strVal val="#ppt_y"/>
                                          </p:val>
                                        </p:tav>
                                        <p:tav tm="100000">
                                          <p:val>
                                            <p:strVal val="#ppt_y"/>
                                          </p:val>
                                        </p:tav>
                                      </p:tavLst>
                                    </p:anim>
                                  </p:childTnLst>
                                </p:cTn>
                              </p:par>
                            </p:childTnLst>
                          </p:cTn>
                        </p:par>
                        <p:par>
                          <p:cTn id="24" fill="hold">
                            <p:stCondLst>
                              <p:cond delay="6000"/>
                            </p:stCondLst>
                            <p:childTnLst>
                              <p:par>
                                <p:cTn id="25" presetID="2" presetClass="entr" presetSubtype="8" fill="hold" grpId="0" nodeType="afterEffect">
                                  <p:stCondLst>
                                    <p:cond delay="1000"/>
                                  </p:stCondLst>
                                  <p:childTnLst>
                                    <p:set>
                                      <p:cBhvr>
                                        <p:cTn id="26" dur="1" fill="hold">
                                          <p:stCondLst>
                                            <p:cond delay="0"/>
                                          </p:stCondLst>
                                        </p:cTn>
                                        <p:tgtEl>
                                          <p:spTgt spid="5">
                                            <p:txEl>
                                              <p:pRg st="4" end="4"/>
                                            </p:txEl>
                                          </p:spTgt>
                                        </p:tgtEl>
                                        <p:attrNameLst>
                                          <p:attrName>style.visibility</p:attrName>
                                        </p:attrNameLst>
                                      </p:cBhvr>
                                      <p:to>
                                        <p:strVal val="visible"/>
                                      </p:to>
                                    </p:set>
                                    <p:anim calcmode="lin" valueType="num">
                                      <p:cBhvr additive="base">
                                        <p:cTn id="27" dur="500" fill="hold"/>
                                        <p:tgtEl>
                                          <p:spTgt spid="5">
                                            <p:txEl>
                                              <p:pRg st="4" end="4"/>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5">
                                            <p:txEl>
                                              <p:pRg st="4" end="4"/>
                                            </p:txEl>
                                          </p:spTgt>
                                        </p:tgtEl>
                                        <p:attrNameLst>
                                          <p:attrName>ppt_y</p:attrName>
                                        </p:attrNameLst>
                                      </p:cBhvr>
                                      <p:tavLst>
                                        <p:tav tm="0">
                                          <p:val>
                                            <p:strVal val="#ppt_y"/>
                                          </p:val>
                                        </p:tav>
                                        <p:tav tm="100000">
                                          <p:val>
                                            <p:strVal val="#ppt_y"/>
                                          </p:val>
                                        </p:tav>
                                      </p:tavLst>
                                    </p:anim>
                                  </p:childTnLst>
                                </p:cTn>
                              </p:par>
                            </p:childTnLst>
                          </p:cTn>
                        </p:par>
                        <p:par>
                          <p:cTn id="29" fill="hold">
                            <p:stCondLst>
                              <p:cond delay="7500"/>
                            </p:stCondLst>
                            <p:childTnLst>
                              <p:par>
                                <p:cTn id="30" presetID="2" presetClass="entr" presetSubtype="8" fill="hold" grpId="0" nodeType="afterEffect">
                                  <p:stCondLst>
                                    <p:cond delay="1000"/>
                                  </p:stCondLst>
                                  <p:childTnLst>
                                    <p:set>
                                      <p:cBhvr>
                                        <p:cTn id="31" dur="1" fill="hold">
                                          <p:stCondLst>
                                            <p:cond delay="0"/>
                                          </p:stCondLst>
                                        </p:cTn>
                                        <p:tgtEl>
                                          <p:spTgt spid="5">
                                            <p:txEl>
                                              <p:pRg st="5" end="5"/>
                                            </p:txEl>
                                          </p:spTgt>
                                        </p:tgtEl>
                                        <p:attrNameLst>
                                          <p:attrName>style.visibility</p:attrName>
                                        </p:attrNameLst>
                                      </p:cBhvr>
                                      <p:to>
                                        <p:strVal val="visible"/>
                                      </p:to>
                                    </p:set>
                                    <p:anim calcmode="lin" valueType="num">
                                      <p:cBhvr additive="base">
                                        <p:cTn id="32" dur="500" fill="hold"/>
                                        <p:tgtEl>
                                          <p:spTgt spid="5">
                                            <p:txEl>
                                              <p:pRg st="5" end="5"/>
                                            </p:txEl>
                                          </p:spTgt>
                                        </p:tgtEl>
                                        <p:attrNameLst>
                                          <p:attrName>ppt_x</p:attrName>
                                        </p:attrNameLst>
                                      </p:cBhvr>
                                      <p:tavLst>
                                        <p:tav tm="0">
                                          <p:val>
                                            <p:strVal val="0-#ppt_w/2"/>
                                          </p:val>
                                        </p:tav>
                                        <p:tav tm="100000">
                                          <p:val>
                                            <p:strVal val="#ppt_x"/>
                                          </p:val>
                                        </p:tav>
                                      </p:tavLst>
                                    </p:anim>
                                    <p:anim calcmode="lin" valueType="num">
                                      <p:cBhvr additive="base">
                                        <p:cTn id="33" dur="500" fill="hold"/>
                                        <p:tgtEl>
                                          <p:spTgt spid="5">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10" y="18862"/>
            <a:ext cx="9147110" cy="400110"/>
          </a:xfrm>
          <a:prstGeom prst="rect">
            <a:avLst/>
          </a:prstGeom>
        </p:spPr>
        <p:txBody>
          <a:bodyPr wrap="square">
            <a:spAutoFit/>
          </a:bodyPr>
          <a:lstStyle/>
          <a:p>
            <a:r>
              <a:rPr lang="en-US" sz="2000" b="1" dirty="0" smtClean="0">
                <a:latin typeface="Times New Roman" pitchFamily="18" charset="0"/>
                <a:cs typeface="Times New Roman" pitchFamily="18" charset="0"/>
              </a:rPr>
              <a:t>KHÁI NIỆM CHUNG VỀ TỔ CHỨC VÀ QUẢN LÝ SẢN XUẤT</a:t>
            </a:r>
            <a:endParaRPr lang="en-US" sz="2000" dirty="0">
              <a:latin typeface="Times New Roman" pitchFamily="18" charset="0"/>
              <a:cs typeface="Times New Roman" pitchFamily="18" charset="0"/>
            </a:endParaRPr>
          </a:p>
        </p:txBody>
      </p:sp>
      <p:sp>
        <p:nvSpPr>
          <p:cNvPr id="7" name="Rectangle 6"/>
          <p:cNvSpPr/>
          <p:nvPr/>
        </p:nvSpPr>
        <p:spPr>
          <a:xfrm>
            <a:off x="275161" y="1030405"/>
            <a:ext cx="2801254" cy="295059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just">
              <a:lnSpc>
                <a:spcPct val="115000"/>
              </a:lnSpc>
              <a:spcAft>
                <a:spcPts val="0"/>
              </a:spcAft>
            </a:pPr>
            <a:r>
              <a:rPr lang="en-US" sz="2800" b="1" dirty="0">
                <a:solidFill>
                  <a:srgbClr val="000000"/>
                </a:solidFill>
                <a:effectLst/>
                <a:latin typeface="Times New Roman" pitchFamily="18" charset="0"/>
                <a:ea typeface="Calibri"/>
                <a:cs typeface="Times New Roman" pitchFamily="18" charset="0"/>
              </a:rPr>
              <a:t>Đầu vào</a:t>
            </a:r>
            <a:endParaRPr lang="en-US" sz="2800" dirty="0">
              <a:effectLst/>
              <a:latin typeface="Times New Roman" pitchFamily="18" charset="0"/>
              <a:ea typeface="Calibri"/>
              <a:cs typeface="Times New Roman" pitchFamily="18" charset="0"/>
            </a:endParaRPr>
          </a:p>
          <a:p>
            <a:pPr algn="just">
              <a:lnSpc>
                <a:spcPct val="115000"/>
              </a:lnSpc>
              <a:spcAft>
                <a:spcPts val="0"/>
              </a:spcAft>
            </a:pPr>
            <a:r>
              <a:rPr lang="en-US" sz="2800" dirty="0">
                <a:solidFill>
                  <a:srgbClr val="000000"/>
                </a:solidFill>
                <a:effectLst/>
                <a:latin typeface="Times New Roman" pitchFamily="18" charset="0"/>
                <a:ea typeface="Calibri"/>
                <a:cs typeface="Times New Roman" pitchFamily="18" charset="0"/>
              </a:rPr>
              <a:t>Nguồn nhân lực</a:t>
            </a:r>
            <a:endParaRPr lang="en-US" sz="2800" dirty="0">
              <a:effectLst/>
              <a:latin typeface="Times New Roman" pitchFamily="18" charset="0"/>
              <a:ea typeface="Calibri"/>
              <a:cs typeface="Times New Roman" pitchFamily="18" charset="0"/>
            </a:endParaRPr>
          </a:p>
          <a:p>
            <a:pPr algn="just">
              <a:lnSpc>
                <a:spcPct val="115000"/>
              </a:lnSpc>
              <a:spcAft>
                <a:spcPts val="0"/>
              </a:spcAft>
            </a:pPr>
            <a:r>
              <a:rPr lang="en-US" sz="2800" dirty="0">
                <a:solidFill>
                  <a:srgbClr val="000000"/>
                </a:solidFill>
                <a:effectLst/>
                <a:latin typeface="Times New Roman" pitchFamily="18" charset="0"/>
                <a:ea typeface="Calibri"/>
                <a:cs typeface="Times New Roman" pitchFamily="18" charset="0"/>
              </a:rPr>
              <a:t>Vốn</a:t>
            </a:r>
            <a:endParaRPr lang="en-US" sz="2800" dirty="0">
              <a:effectLst/>
              <a:latin typeface="Times New Roman" pitchFamily="18" charset="0"/>
              <a:ea typeface="Calibri"/>
              <a:cs typeface="Times New Roman" pitchFamily="18" charset="0"/>
            </a:endParaRPr>
          </a:p>
          <a:p>
            <a:pPr algn="just">
              <a:lnSpc>
                <a:spcPct val="115000"/>
              </a:lnSpc>
              <a:spcAft>
                <a:spcPts val="0"/>
              </a:spcAft>
            </a:pPr>
            <a:r>
              <a:rPr lang="en-US" sz="2800" dirty="0">
                <a:solidFill>
                  <a:srgbClr val="000000"/>
                </a:solidFill>
                <a:effectLst/>
                <a:latin typeface="Times New Roman" pitchFamily="18" charset="0"/>
                <a:ea typeface="Calibri"/>
                <a:cs typeface="Times New Roman" pitchFamily="18" charset="0"/>
              </a:rPr>
              <a:t>Khoa học kỹ thuật</a:t>
            </a:r>
            <a:endParaRPr lang="en-US" sz="2800" dirty="0">
              <a:effectLst/>
              <a:latin typeface="Times New Roman" pitchFamily="18" charset="0"/>
              <a:ea typeface="Calibri"/>
              <a:cs typeface="Times New Roman" pitchFamily="18" charset="0"/>
            </a:endParaRPr>
          </a:p>
          <a:p>
            <a:pPr algn="just">
              <a:lnSpc>
                <a:spcPct val="115000"/>
              </a:lnSpc>
              <a:spcAft>
                <a:spcPts val="0"/>
              </a:spcAft>
            </a:pPr>
            <a:r>
              <a:rPr lang="en-US" sz="2800" dirty="0">
                <a:solidFill>
                  <a:srgbClr val="000000"/>
                </a:solidFill>
                <a:effectLst/>
                <a:latin typeface="Times New Roman" pitchFamily="18" charset="0"/>
                <a:ea typeface="Calibri"/>
                <a:cs typeface="Times New Roman" pitchFamily="18" charset="0"/>
              </a:rPr>
              <a:t>Nguyên vật liệu</a:t>
            </a:r>
            <a:endParaRPr lang="en-US" sz="2800" dirty="0">
              <a:effectLst/>
              <a:latin typeface="Times New Roman" pitchFamily="18" charset="0"/>
              <a:ea typeface="Calibri"/>
              <a:cs typeface="Times New Roman" pitchFamily="18" charset="0"/>
            </a:endParaRPr>
          </a:p>
          <a:p>
            <a:pPr algn="just">
              <a:lnSpc>
                <a:spcPct val="115000"/>
              </a:lnSpc>
              <a:spcAft>
                <a:spcPts val="1000"/>
              </a:spcAft>
            </a:pPr>
            <a:r>
              <a:rPr lang="en-US" sz="2800" dirty="0">
                <a:solidFill>
                  <a:srgbClr val="000000"/>
                </a:solidFill>
                <a:effectLst/>
                <a:latin typeface="Times New Roman" pitchFamily="18" charset="0"/>
                <a:ea typeface="Calibri"/>
                <a:cs typeface="Times New Roman" pitchFamily="18" charset="0"/>
              </a:rPr>
              <a:t>Thông tin</a:t>
            </a:r>
            <a:endParaRPr lang="en-US" sz="2800" dirty="0">
              <a:effectLst/>
              <a:latin typeface="Times New Roman" pitchFamily="18" charset="0"/>
              <a:ea typeface="Calibri"/>
              <a:cs typeface="Times New Roman" pitchFamily="18" charset="0"/>
            </a:endParaRPr>
          </a:p>
        </p:txBody>
      </p:sp>
      <p:sp>
        <p:nvSpPr>
          <p:cNvPr id="8" name="Rectangle 7"/>
          <p:cNvSpPr/>
          <p:nvPr/>
        </p:nvSpPr>
        <p:spPr>
          <a:xfrm>
            <a:off x="3349502" y="1828628"/>
            <a:ext cx="2624482" cy="135414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0"/>
              </a:spcAft>
            </a:pPr>
            <a:r>
              <a:rPr lang="en-US" sz="2800" dirty="0">
                <a:solidFill>
                  <a:srgbClr val="000000"/>
                </a:solidFill>
                <a:effectLst/>
                <a:latin typeface="Times New Roman" pitchFamily="18" charset="0"/>
                <a:ea typeface="Calibri"/>
                <a:cs typeface="Times New Roman" pitchFamily="18" charset="0"/>
              </a:rPr>
              <a:t>Quá </a:t>
            </a:r>
            <a:r>
              <a:rPr lang="en-US" sz="2800" dirty="0" smtClean="0">
                <a:solidFill>
                  <a:srgbClr val="000000"/>
                </a:solidFill>
                <a:effectLst/>
                <a:latin typeface="Times New Roman" pitchFamily="18" charset="0"/>
                <a:ea typeface="Calibri"/>
                <a:cs typeface="Times New Roman" pitchFamily="18" charset="0"/>
              </a:rPr>
              <a:t>trình</a:t>
            </a:r>
          </a:p>
          <a:p>
            <a:pPr algn="ctr">
              <a:lnSpc>
                <a:spcPct val="115000"/>
              </a:lnSpc>
              <a:spcAft>
                <a:spcPts val="0"/>
              </a:spcAft>
            </a:pPr>
            <a:r>
              <a:rPr lang="en-US" sz="2800" dirty="0" smtClean="0">
                <a:solidFill>
                  <a:srgbClr val="000000"/>
                </a:solidFill>
                <a:effectLst/>
                <a:latin typeface="Times New Roman" pitchFamily="18" charset="0"/>
                <a:ea typeface="Calibri"/>
                <a:cs typeface="Times New Roman" pitchFamily="18" charset="0"/>
              </a:rPr>
              <a:t>chuyển </a:t>
            </a:r>
            <a:r>
              <a:rPr lang="en-US" sz="2800" dirty="0">
                <a:solidFill>
                  <a:srgbClr val="000000"/>
                </a:solidFill>
                <a:effectLst/>
                <a:latin typeface="Times New Roman" pitchFamily="18" charset="0"/>
                <a:ea typeface="Calibri"/>
                <a:cs typeface="Times New Roman" pitchFamily="18" charset="0"/>
              </a:rPr>
              <a:t>hóa</a:t>
            </a:r>
            <a:endParaRPr lang="en-US" sz="2800" dirty="0">
              <a:effectLst/>
              <a:latin typeface="Times New Roman" pitchFamily="18" charset="0"/>
              <a:ea typeface="Calibri"/>
              <a:cs typeface="Times New Roman" pitchFamily="18" charset="0"/>
            </a:endParaRPr>
          </a:p>
        </p:txBody>
      </p:sp>
      <p:sp>
        <p:nvSpPr>
          <p:cNvPr id="9" name="Rectangle 8"/>
          <p:cNvSpPr/>
          <p:nvPr/>
        </p:nvSpPr>
        <p:spPr>
          <a:xfrm>
            <a:off x="6404411" y="1188596"/>
            <a:ext cx="1715742" cy="2634207"/>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just">
              <a:lnSpc>
                <a:spcPct val="115000"/>
              </a:lnSpc>
              <a:spcAft>
                <a:spcPts val="0"/>
              </a:spcAft>
            </a:pPr>
            <a:r>
              <a:rPr lang="en-US" sz="2800" b="1">
                <a:solidFill>
                  <a:srgbClr val="000000"/>
                </a:solidFill>
                <a:effectLst/>
                <a:latin typeface="Times New Roman" pitchFamily="18" charset="0"/>
                <a:ea typeface="Calibri"/>
                <a:cs typeface="Times New Roman" pitchFamily="18" charset="0"/>
              </a:rPr>
              <a:t>Đầu ra</a:t>
            </a:r>
            <a:endParaRPr lang="en-US" sz="2800">
              <a:effectLst/>
              <a:latin typeface="Times New Roman" pitchFamily="18" charset="0"/>
              <a:ea typeface="Calibri"/>
              <a:cs typeface="Times New Roman" pitchFamily="18" charset="0"/>
            </a:endParaRPr>
          </a:p>
          <a:p>
            <a:pPr algn="just">
              <a:lnSpc>
                <a:spcPct val="115000"/>
              </a:lnSpc>
              <a:spcAft>
                <a:spcPts val="0"/>
              </a:spcAft>
            </a:pPr>
            <a:r>
              <a:rPr lang="en-US" sz="2800">
                <a:solidFill>
                  <a:srgbClr val="000000"/>
                </a:solidFill>
                <a:effectLst/>
                <a:latin typeface="Times New Roman" pitchFamily="18" charset="0"/>
                <a:ea typeface="Calibri"/>
                <a:cs typeface="Times New Roman" pitchFamily="18" charset="0"/>
              </a:rPr>
              <a:t>Sản phẩm</a:t>
            </a:r>
            <a:endParaRPr lang="en-US" sz="2800">
              <a:effectLst/>
              <a:latin typeface="Times New Roman" pitchFamily="18" charset="0"/>
              <a:ea typeface="Calibri"/>
              <a:cs typeface="Times New Roman" pitchFamily="18" charset="0"/>
            </a:endParaRPr>
          </a:p>
          <a:p>
            <a:pPr algn="just">
              <a:lnSpc>
                <a:spcPct val="115000"/>
              </a:lnSpc>
              <a:spcAft>
                <a:spcPts val="0"/>
              </a:spcAft>
            </a:pPr>
            <a:r>
              <a:rPr lang="en-US" sz="2800">
                <a:solidFill>
                  <a:srgbClr val="000000"/>
                </a:solidFill>
                <a:effectLst/>
                <a:latin typeface="Times New Roman" pitchFamily="18" charset="0"/>
                <a:ea typeface="Calibri"/>
                <a:cs typeface="Times New Roman" pitchFamily="18" charset="0"/>
              </a:rPr>
              <a:t>Dịch vụ</a:t>
            </a:r>
            <a:endParaRPr lang="en-US" sz="2800">
              <a:effectLst/>
              <a:latin typeface="Times New Roman" pitchFamily="18" charset="0"/>
              <a:ea typeface="Calibri"/>
              <a:cs typeface="Times New Roman" pitchFamily="18" charset="0"/>
            </a:endParaRPr>
          </a:p>
        </p:txBody>
      </p:sp>
      <p:sp>
        <p:nvSpPr>
          <p:cNvPr id="10" name="Rectangle 9"/>
          <p:cNvSpPr/>
          <p:nvPr/>
        </p:nvSpPr>
        <p:spPr>
          <a:xfrm>
            <a:off x="5685363" y="4361615"/>
            <a:ext cx="3153837" cy="1200985"/>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0"/>
              </a:spcAft>
            </a:pPr>
            <a:r>
              <a:rPr lang="en-US" sz="2800" dirty="0">
                <a:solidFill>
                  <a:srgbClr val="000000"/>
                </a:solidFill>
                <a:effectLst/>
                <a:latin typeface="Times New Roman" pitchFamily="18" charset="0"/>
                <a:ea typeface="Calibri"/>
                <a:cs typeface="Times New Roman" pitchFamily="18" charset="0"/>
              </a:rPr>
              <a:t>Đo lường hiệu quả</a:t>
            </a:r>
            <a:endParaRPr lang="en-US" sz="2800" dirty="0">
              <a:effectLst/>
              <a:latin typeface="Times New Roman" pitchFamily="18" charset="0"/>
              <a:ea typeface="Calibri"/>
              <a:cs typeface="Times New Roman" pitchFamily="18" charset="0"/>
            </a:endParaRPr>
          </a:p>
          <a:p>
            <a:pPr algn="ctr">
              <a:lnSpc>
                <a:spcPct val="115000"/>
              </a:lnSpc>
              <a:spcAft>
                <a:spcPts val="0"/>
              </a:spcAft>
            </a:pPr>
            <a:r>
              <a:rPr lang="en-US" sz="2800" dirty="0">
                <a:solidFill>
                  <a:srgbClr val="000000"/>
                </a:solidFill>
                <a:effectLst/>
                <a:latin typeface="Times New Roman" pitchFamily="18" charset="0"/>
                <a:ea typeface="Calibri"/>
                <a:cs typeface="Times New Roman" pitchFamily="18" charset="0"/>
              </a:rPr>
              <a:t>(Chi phí, năng suất)</a:t>
            </a:r>
            <a:endParaRPr lang="en-US" sz="2800" dirty="0">
              <a:effectLst/>
              <a:latin typeface="Times New Roman" pitchFamily="18" charset="0"/>
              <a:ea typeface="Calibri"/>
              <a:cs typeface="Times New Roman" pitchFamily="18" charset="0"/>
            </a:endParaRPr>
          </a:p>
        </p:txBody>
      </p:sp>
      <p:cxnSp>
        <p:nvCxnSpPr>
          <p:cNvPr id="11" name="Straight Arrow Connector 10"/>
          <p:cNvCxnSpPr>
            <a:stCxn id="7" idx="3"/>
            <a:endCxn id="8" idx="1"/>
          </p:cNvCxnSpPr>
          <p:nvPr/>
        </p:nvCxnSpPr>
        <p:spPr>
          <a:xfrm flipV="1">
            <a:off x="3076415" y="2505699"/>
            <a:ext cx="273086" cy="2"/>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stCxn id="8" idx="3"/>
            <a:endCxn id="9" idx="1"/>
          </p:cNvCxnSpPr>
          <p:nvPr/>
        </p:nvCxnSpPr>
        <p:spPr>
          <a:xfrm>
            <a:off x="5973984" y="2505699"/>
            <a:ext cx="430427" cy="0"/>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9" idx="2"/>
            <a:endCxn id="10" idx="0"/>
          </p:cNvCxnSpPr>
          <p:nvPr/>
        </p:nvCxnSpPr>
        <p:spPr>
          <a:xfrm>
            <a:off x="7262282" y="3822803"/>
            <a:ext cx="0" cy="538813"/>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endCxn id="7" idx="2"/>
          </p:cNvCxnSpPr>
          <p:nvPr/>
        </p:nvCxnSpPr>
        <p:spPr>
          <a:xfrm flipV="1">
            <a:off x="1675787" y="3980996"/>
            <a:ext cx="0" cy="980405"/>
          </a:xfrm>
          <a:prstGeom prst="straightConnector1">
            <a:avLst/>
          </a:prstGeom>
          <a:ln w="28575">
            <a:headEnd type="none" w="med" len="med"/>
            <a:tailEnd type="triangle" w="med" len="med"/>
          </a:ln>
        </p:spPr>
        <p:style>
          <a:lnRef idx="1">
            <a:schemeClr val="dk1"/>
          </a:lnRef>
          <a:fillRef idx="0">
            <a:schemeClr val="dk1"/>
          </a:fillRef>
          <a:effectRef idx="0">
            <a:schemeClr val="dk1"/>
          </a:effectRef>
          <a:fontRef idx="minor">
            <a:schemeClr val="tx1"/>
          </a:fontRef>
        </p:style>
      </p:cxnSp>
      <p:cxnSp>
        <p:nvCxnSpPr>
          <p:cNvPr id="15" name="Straight Arrow Connector 14"/>
          <p:cNvCxnSpPr>
            <a:stCxn id="8" idx="2"/>
          </p:cNvCxnSpPr>
          <p:nvPr/>
        </p:nvCxnSpPr>
        <p:spPr>
          <a:xfrm flipH="1">
            <a:off x="4661742" y="3182770"/>
            <a:ext cx="2" cy="1778630"/>
          </a:xfrm>
          <a:prstGeom prst="straightConnector1">
            <a:avLst/>
          </a:prstGeom>
          <a:ln w="28575">
            <a:headEnd type="triangle" w="med" len="med"/>
            <a:tailEnd type="none" w="med" len="med"/>
          </a:ln>
        </p:spPr>
        <p:style>
          <a:lnRef idx="1">
            <a:schemeClr val="dk1"/>
          </a:lnRef>
          <a:fillRef idx="0">
            <a:schemeClr val="dk1"/>
          </a:fillRef>
          <a:effectRef idx="0">
            <a:schemeClr val="dk1"/>
          </a:effectRef>
          <a:fontRef idx="minor">
            <a:schemeClr val="tx1"/>
          </a:fontRef>
        </p:style>
      </p:cxnSp>
      <p:cxnSp>
        <p:nvCxnSpPr>
          <p:cNvPr id="16" name="Straight Connector 15"/>
          <p:cNvCxnSpPr>
            <a:endCxn id="10" idx="1"/>
          </p:cNvCxnSpPr>
          <p:nvPr/>
        </p:nvCxnSpPr>
        <p:spPr>
          <a:xfrm>
            <a:off x="1675787" y="4961401"/>
            <a:ext cx="4009576" cy="707"/>
          </a:xfrm>
          <a:prstGeom prst="line">
            <a:avLst/>
          </a:prstGeom>
          <a:ln w="28575"/>
        </p:spPr>
        <p:style>
          <a:lnRef idx="1">
            <a:schemeClr val="dk1"/>
          </a:lnRef>
          <a:fillRef idx="0">
            <a:schemeClr val="dk1"/>
          </a:fillRef>
          <a:effectRef idx="0">
            <a:schemeClr val="dk1"/>
          </a:effectRef>
          <a:fontRef idx="minor">
            <a:schemeClr val="tx1"/>
          </a:fontRef>
        </p:style>
      </p:cxnSp>
      <p:sp>
        <p:nvSpPr>
          <p:cNvPr id="38" name="Rectangle 37"/>
          <p:cNvSpPr/>
          <p:nvPr/>
        </p:nvSpPr>
        <p:spPr>
          <a:xfrm>
            <a:off x="0" y="5300990"/>
            <a:ext cx="6380208" cy="1384995"/>
          </a:xfrm>
          <a:prstGeom prst="rect">
            <a:avLst/>
          </a:prstGeom>
        </p:spPr>
        <p:txBody>
          <a:bodyPr wrap="none">
            <a:spAutoFit/>
          </a:bodyPr>
          <a:lstStyle/>
          <a:p>
            <a:r>
              <a:rPr lang="en-US" sz="2800" b="1" i="1" dirty="0" smtClean="0"/>
              <a:t>Đặc tính chung Hệ </a:t>
            </a:r>
            <a:r>
              <a:rPr lang="en-US" sz="2800" b="1" i="1" dirty="0"/>
              <a:t>thống sản </a:t>
            </a:r>
            <a:r>
              <a:rPr lang="en-US" sz="2800" b="1" i="1" dirty="0" smtClean="0"/>
              <a:t>xuất</a:t>
            </a:r>
          </a:p>
          <a:p>
            <a:r>
              <a:rPr lang="en-US" sz="2800" b="1" i="1" dirty="0" smtClean="0"/>
              <a:t>- </a:t>
            </a:r>
            <a:r>
              <a:rPr lang="en-US" sz="2800" dirty="0" smtClean="0"/>
              <a:t>cung </a:t>
            </a:r>
            <a:r>
              <a:rPr lang="en-US" sz="2800" dirty="0"/>
              <a:t>cấp hàng hóa hay dịch vụ </a:t>
            </a:r>
            <a:r>
              <a:rPr lang="en-US" sz="2800" dirty="0" smtClean="0"/>
              <a:t>cho </a:t>
            </a:r>
            <a:r>
              <a:rPr lang="en-US" sz="2800" dirty="0"/>
              <a:t>xã </a:t>
            </a:r>
            <a:r>
              <a:rPr lang="en-US" sz="2800" dirty="0" smtClean="0"/>
              <a:t>hội</a:t>
            </a:r>
          </a:p>
          <a:p>
            <a:r>
              <a:rPr lang="en-US" sz="2800" dirty="0" smtClean="0"/>
              <a:t>- </a:t>
            </a:r>
            <a:r>
              <a:rPr lang="en-US" sz="2800" dirty="0"/>
              <a:t>chuyển hóa các đầu vào thành các đầu ra</a:t>
            </a:r>
          </a:p>
        </p:txBody>
      </p:sp>
      <p:sp>
        <p:nvSpPr>
          <p:cNvPr id="43" name="Rectangle 42"/>
          <p:cNvSpPr/>
          <p:nvPr/>
        </p:nvSpPr>
        <p:spPr>
          <a:xfrm>
            <a:off x="0" y="418972"/>
            <a:ext cx="4100803" cy="461665"/>
          </a:xfrm>
          <a:prstGeom prst="rect">
            <a:avLst/>
          </a:prstGeom>
        </p:spPr>
        <p:txBody>
          <a:bodyPr wrap="none">
            <a:spAutoFit/>
          </a:bodyPr>
          <a:lstStyle/>
          <a:p>
            <a:pPr algn="just"/>
            <a:r>
              <a:rPr lang="en-US" sz="2400" b="1" i="1" dirty="0" smtClean="0">
                <a:latin typeface="Times New Roman" pitchFamily="18" charset="0"/>
                <a:cs typeface="Times New Roman" pitchFamily="18" charset="0"/>
              </a:rPr>
              <a:t>2 Khái niệm hệ thống sản xuất</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3568584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1000"/>
                                  </p:stCondLst>
                                  <p:childTnLst>
                                    <p:set>
                                      <p:cBhvr>
                                        <p:cTn id="9" dur="1" fill="hold">
                                          <p:stCondLst>
                                            <p:cond delay="0"/>
                                          </p:stCondLst>
                                        </p:cTn>
                                        <p:tgtEl>
                                          <p:spTgt spid="38">
                                            <p:txEl>
                                              <p:pRg st="1" end="1"/>
                                            </p:txEl>
                                          </p:spTgt>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grpId="0" nodeType="afterEffect">
                                  <p:stCondLst>
                                    <p:cond delay="1000"/>
                                  </p:stCondLst>
                                  <p:childTnLst>
                                    <p:set>
                                      <p:cBhvr>
                                        <p:cTn id="12" dur="1" fill="hold">
                                          <p:stCondLst>
                                            <p:cond delay="0"/>
                                          </p:stCondLst>
                                        </p:cTn>
                                        <p:tgtEl>
                                          <p:spTgt spid="3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uiExpand="1" build="allAtOnce"/>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raight Connector 3"/>
          <p:cNvSpPr/>
          <p:nvPr/>
        </p:nvSpPr>
        <p:spPr>
          <a:xfrm>
            <a:off x="6720840" y="2819400"/>
            <a:ext cx="91440" cy="660300"/>
          </a:xfrm>
          <a:custGeom>
            <a:avLst/>
            <a:gdLst/>
            <a:ahLst/>
            <a:cxnLst/>
            <a:rect l="0" t="0" r="0" b="0"/>
            <a:pathLst>
              <a:path>
                <a:moveTo>
                  <a:pt x="45720" y="0"/>
                </a:moveTo>
                <a:lnTo>
                  <a:pt x="45720" y="660300"/>
                </a:lnTo>
              </a:path>
            </a:pathLst>
          </a:custGeom>
          <a:ln w="28575">
            <a:solidFill>
              <a:schemeClr val="tx1"/>
            </a:solidFill>
            <a:headEnd type="none" w="med" len="med"/>
            <a:tailEnd type="triangle" w="med" len="med"/>
          </a:ln>
        </p:spPr>
        <p:style>
          <a:lnRef idx="1">
            <a:schemeClr val="dk1"/>
          </a:lnRef>
          <a:fillRef idx="0">
            <a:schemeClr val="dk1"/>
          </a:fillRef>
          <a:effectRef idx="0">
            <a:schemeClr val="dk1"/>
          </a:effectRef>
          <a:fontRef idx="minor">
            <a:schemeClr val="tx1"/>
          </a:fontRef>
        </p:style>
      </p:sp>
      <p:sp>
        <p:nvSpPr>
          <p:cNvPr id="5" name="Straight Connector 4"/>
          <p:cNvSpPr/>
          <p:nvPr/>
        </p:nvSpPr>
        <p:spPr>
          <a:xfrm>
            <a:off x="4327550" y="1287771"/>
            <a:ext cx="1387450" cy="660300"/>
          </a:xfrm>
          <a:custGeom>
            <a:avLst/>
            <a:gdLst/>
            <a:ahLst/>
            <a:cxnLst/>
            <a:rect l="0" t="0" r="0" b="0"/>
            <a:pathLst>
              <a:path>
                <a:moveTo>
                  <a:pt x="0" y="0"/>
                </a:moveTo>
                <a:lnTo>
                  <a:pt x="0" y="449975"/>
                </a:lnTo>
                <a:lnTo>
                  <a:pt x="1387450" y="449975"/>
                </a:lnTo>
                <a:lnTo>
                  <a:pt x="1387450" y="660300"/>
                </a:lnTo>
              </a:path>
            </a:pathLst>
          </a:custGeom>
          <a:ln w="28575">
            <a:solidFill>
              <a:schemeClr val="tx1"/>
            </a:solidFill>
            <a:headEnd type="none" w="med" len="med"/>
            <a:tailEnd type="triangle" w="med" len="med"/>
          </a:ln>
        </p:spPr>
        <p:style>
          <a:lnRef idx="1">
            <a:schemeClr val="dk1"/>
          </a:lnRef>
          <a:fillRef idx="0">
            <a:schemeClr val="dk1"/>
          </a:fillRef>
          <a:effectRef idx="0">
            <a:schemeClr val="dk1"/>
          </a:effectRef>
          <a:fontRef idx="minor">
            <a:schemeClr val="tx1"/>
          </a:fontRef>
        </p:style>
      </p:sp>
      <p:sp>
        <p:nvSpPr>
          <p:cNvPr id="6" name="Straight Connector 5"/>
          <p:cNvSpPr/>
          <p:nvPr/>
        </p:nvSpPr>
        <p:spPr>
          <a:xfrm>
            <a:off x="2148838" y="2819400"/>
            <a:ext cx="91440" cy="660300"/>
          </a:xfrm>
          <a:custGeom>
            <a:avLst/>
            <a:gdLst/>
            <a:ahLst/>
            <a:cxnLst/>
            <a:rect l="0" t="0" r="0" b="0"/>
            <a:pathLst>
              <a:path>
                <a:moveTo>
                  <a:pt x="45720" y="0"/>
                </a:moveTo>
                <a:lnTo>
                  <a:pt x="45720" y="660300"/>
                </a:lnTo>
              </a:path>
            </a:pathLst>
          </a:custGeom>
          <a:ln w="28575">
            <a:solidFill>
              <a:schemeClr val="tx1"/>
            </a:solidFill>
            <a:headEnd type="none" w="med" len="med"/>
            <a:tailEnd type="triangle" w="med" len="med"/>
          </a:ln>
        </p:spPr>
        <p:style>
          <a:lnRef idx="1">
            <a:schemeClr val="dk1"/>
          </a:lnRef>
          <a:fillRef idx="0">
            <a:schemeClr val="dk1"/>
          </a:fillRef>
          <a:effectRef idx="0">
            <a:schemeClr val="dk1"/>
          </a:effectRef>
          <a:fontRef idx="minor">
            <a:schemeClr val="tx1"/>
          </a:fontRef>
        </p:style>
      </p:sp>
      <p:sp>
        <p:nvSpPr>
          <p:cNvPr id="7" name="Straight Connector 6"/>
          <p:cNvSpPr/>
          <p:nvPr/>
        </p:nvSpPr>
        <p:spPr>
          <a:xfrm>
            <a:off x="2932287" y="1287771"/>
            <a:ext cx="1387450" cy="660300"/>
          </a:xfrm>
          <a:custGeom>
            <a:avLst/>
            <a:gdLst/>
            <a:ahLst/>
            <a:cxnLst/>
            <a:rect l="0" t="0" r="0" b="0"/>
            <a:pathLst>
              <a:path>
                <a:moveTo>
                  <a:pt x="1387450" y="0"/>
                </a:moveTo>
                <a:lnTo>
                  <a:pt x="1387450" y="449975"/>
                </a:lnTo>
                <a:lnTo>
                  <a:pt x="0" y="449975"/>
                </a:lnTo>
                <a:lnTo>
                  <a:pt x="0" y="660300"/>
                </a:lnTo>
              </a:path>
            </a:pathLst>
          </a:custGeom>
          <a:ln w="28575">
            <a:solidFill>
              <a:schemeClr val="tx1"/>
            </a:solidFill>
            <a:headEnd type="none" w="med" len="med"/>
            <a:tailEnd type="triangle" w="med" len="med"/>
          </a:ln>
        </p:spPr>
        <p:style>
          <a:lnRef idx="1">
            <a:schemeClr val="dk1"/>
          </a:lnRef>
          <a:fillRef idx="0">
            <a:schemeClr val="dk1"/>
          </a:fillRef>
          <a:effectRef idx="0">
            <a:schemeClr val="dk1"/>
          </a:effectRef>
          <a:fontRef idx="minor">
            <a:schemeClr val="tx1"/>
          </a:fontRef>
        </p:style>
      </p:sp>
      <p:sp>
        <p:nvSpPr>
          <p:cNvPr id="22" name="Rounded Rectangle 8"/>
          <p:cNvSpPr/>
          <p:nvPr/>
        </p:nvSpPr>
        <p:spPr>
          <a:xfrm>
            <a:off x="2740622" y="846106"/>
            <a:ext cx="3158229" cy="435864"/>
          </a:xfrm>
          <a:prstGeom prst="roundRect">
            <a:avLst/>
          </a:prstGeom>
          <a:solidFill>
            <a:schemeClr val="accent6">
              <a:lumMod val="60000"/>
              <a:lumOff val="40000"/>
            </a:schemeClr>
          </a:solidFill>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30480" rIns="30480" bIns="30480" numCol="1" spcCol="1270" anchor="ctr" anchorCtr="0">
            <a:spAutoFit/>
          </a:bodyPr>
          <a:lstStyle/>
          <a:p>
            <a:pPr lvl="0" algn="ctr" defTabSz="355600">
              <a:lnSpc>
                <a:spcPct val="90000"/>
              </a:lnSpc>
              <a:spcBef>
                <a:spcPct val="0"/>
              </a:spcBef>
              <a:spcAft>
                <a:spcPct val="35000"/>
              </a:spcAft>
            </a:pPr>
            <a:r>
              <a:rPr lang="en-US" sz="2400" b="1" i="1" kern="1200" dirty="0" smtClean="0">
                <a:latin typeface="Times New Roman" pitchFamily="18" charset="0"/>
                <a:cs typeface="Times New Roman" pitchFamily="18" charset="0"/>
              </a:rPr>
              <a:t>Hệ thống sản xuất</a:t>
            </a:r>
            <a:endParaRPr lang="en-US" sz="2400" kern="1200" dirty="0">
              <a:latin typeface="Times New Roman" pitchFamily="18" charset="0"/>
              <a:cs typeface="Times New Roman" pitchFamily="18" charset="0"/>
            </a:endParaRPr>
          </a:p>
        </p:txBody>
      </p:sp>
      <p:sp>
        <p:nvSpPr>
          <p:cNvPr id="20" name="Rounded Rectangle 10"/>
          <p:cNvSpPr/>
          <p:nvPr/>
        </p:nvSpPr>
        <p:spPr>
          <a:xfrm>
            <a:off x="-2" y="1934051"/>
            <a:ext cx="4480560" cy="885349"/>
          </a:xfrm>
          <a:prstGeom prst="roundRect">
            <a:avLst/>
          </a:prstGeom>
          <a:ln w="12700"/>
        </p:spPr>
        <p:style>
          <a:lnRef idx="2">
            <a:schemeClr val="dk1"/>
          </a:lnRef>
          <a:fillRef idx="1">
            <a:schemeClr val="lt1"/>
          </a:fillRef>
          <a:effectRef idx="0">
            <a:schemeClr val="dk1"/>
          </a:effectRef>
          <a:fontRef idx="minor">
            <a:schemeClr val="dk1"/>
          </a:fontRef>
        </p:style>
        <p:txBody>
          <a:bodyPr spcFirstLastPara="0" vert="horz" wrap="square" lIns="30480" tIns="30480" rIns="30480" bIns="30480" numCol="1" spcCol="1270" anchor="ctr" anchorCtr="0">
            <a:spAutoFit/>
          </a:bodyPr>
          <a:lstStyle/>
          <a:p>
            <a:pPr lvl="0" algn="ctr" defTabSz="355600" rtl="0">
              <a:spcBef>
                <a:spcPct val="0"/>
              </a:spcBef>
            </a:pPr>
            <a:r>
              <a:rPr lang="en-US" sz="2400" b="1" i="1" kern="1200" dirty="0" smtClean="0">
                <a:latin typeface="Times New Roman" pitchFamily="18" charset="0"/>
                <a:cs typeface="Times New Roman" pitchFamily="18" charset="0"/>
              </a:rPr>
              <a:t>Hệ thống sản xuất chế tạo</a:t>
            </a:r>
          </a:p>
          <a:p>
            <a:pPr lvl="0" algn="ctr" defTabSz="355600">
              <a:spcBef>
                <a:spcPct val="0"/>
              </a:spcBef>
            </a:pPr>
            <a:r>
              <a:rPr lang="en-US" sz="2400" b="1" i="1" kern="1200" dirty="0" smtClean="0">
                <a:latin typeface="Times New Roman" pitchFamily="18" charset="0"/>
                <a:cs typeface="Times New Roman" pitchFamily="18" charset="0"/>
              </a:rPr>
              <a:t>(Manufacturing Operation)</a:t>
            </a:r>
            <a:endParaRPr lang="en-US" sz="2400" kern="1200" dirty="0">
              <a:latin typeface="Times New Roman" pitchFamily="18" charset="0"/>
              <a:cs typeface="Times New Roman" pitchFamily="18" charset="0"/>
            </a:endParaRPr>
          </a:p>
        </p:txBody>
      </p:sp>
      <p:sp>
        <p:nvSpPr>
          <p:cNvPr id="18" name="Rounded Rectangle 12"/>
          <p:cNvSpPr/>
          <p:nvPr/>
        </p:nvSpPr>
        <p:spPr>
          <a:xfrm>
            <a:off x="-35631" y="3505200"/>
            <a:ext cx="4516189" cy="3016210"/>
          </a:xfrm>
          <a:prstGeom prst="rect">
            <a:avLst/>
          </a:prstGeom>
          <a:ln w="12700"/>
        </p:spPr>
        <p:style>
          <a:lnRef idx="2">
            <a:schemeClr val="dk1"/>
          </a:lnRef>
          <a:fillRef idx="1">
            <a:schemeClr val="lt1"/>
          </a:fillRef>
          <a:effectRef idx="0">
            <a:schemeClr val="dk1"/>
          </a:effectRef>
          <a:fontRef idx="minor">
            <a:schemeClr val="dk1"/>
          </a:fontRef>
        </p:style>
        <p:txBody>
          <a:bodyPr spcFirstLastPara="0" vert="horz" wrap="square" lIns="30480" tIns="30480" rIns="30480" bIns="30480" numCol="1" spcCol="1270" anchor="ctr" anchorCtr="0">
            <a:spAutoFit/>
          </a:bodyPr>
          <a:lstStyle/>
          <a:p>
            <a:pPr lvl="0" algn="just" defTabSz="355600">
              <a:spcBef>
                <a:spcPct val="0"/>
              </a:spcBef>
            </a:pPr>
            <a:r>
              <a:rPr lang="en-US" sz="2400" kern="1200" dirty="0" smtClean="0">
                <a:latin typeface="Times New Roman" pitchFamily="18" charset="0"/>
                <a:cs typeface="Times New Roman" pitchFamily="18" charset="0"/>
              </a:rPr>
              <a:t>làm ra các sản phẩm hữu hình</a:t>
            </a:r>
          </a:p>
          <a:p>
            <a:pPr lvl="0" algn="just" defTabSz="355600">
              <a:spcBef>
                <a:spcPct val="0"/>
              </a:spcBef>
            </a:pPr>
            <a:r>
              <a:rPr lang="en-US" sz="2400" kern="1200" dirty="0" smtClean="0">
                <a:latin typeface="Times New Roman" pitchFamily="18" charset="0"/>
                <a:cs typeface="Times New Roman" pitchFamily="18" charset="0"/>
              </a:rPr>
              <a:t>3 loại:</a:t>
            </a:r>
          </a:p>
          <a:p>
            <a:pPr lvl="0" algn="just" defTabSz="355600">
              <a:spcBef>
                <a:spcPct val="0"/>
              </a:spcBef>
            </a:pPr>
            <a:r>
              <a:rPr lang="en-US" sz="2400" kern="1200" dirty="0" smtClean="0">
                <a:latin typeface="Times New Roman" pitchFamily="18" charset="0"/>
                <a:cs typeface="Times New Roman" pitchFamily="18" charset="0"/>
              </a:rPr>
              <a:t>- để dự trữ (Make to stock)</a:t>
            </a:r>
          </a:p>
          <a:p>
            <a:pPr lvl="0" algn="just" defTabSz="355600">
              <a:spcBef>
                <a:spcPct val="0"/>
              </a:spcBef>
            </a:pPr>
            <a:r>
              <a:rPr lang="en-US" sz="2400" kern="1200" dirty="0" smtClean="0">
                <a:latin typeface="Times New Roman" pitchFamily="18" charset="0"/>
                <a:cs typeface="Times New Roman" pitchFamily="18" charset="0"/>
              </a:rPr>
              <a:t>- theo đơn hàng</a:t>
            </a:r>
          </a:p>
          <a:p>
            <a:pPr lvl="0" algn="just" defTabSz="355600">
              <a:spcBef>
                <a:spcPct val="0"/>
              </a:spcBef>
            </a:pPr>
            <a:r>
              <a:rPr lang="en-US" sz="2400" kern="1200" dirty="0" smtClean="0">
                <a:latin typeface="Times New Roman" pitchFamily="18" charset="0"/>
                <a:cs typeface="Times New Roman" pitchFamily="18" charset="0"/>
              </a:rPr>
              <a:t>- lắp ráp đơn hàng</a:t>
            </a:r>
          </a:p>
          <a:p>
            <a:pPr lvl="0" algn="just" defTabSz="355600">
              <a:spcBef>
                <a:spcPct val="0"/>
              </a:spcBef>
            </a:pPr>
            <a:r>
              <a:rPr lang="en-US" sz="2400" kern="1200" dirty="0" smtClean="0">
                <a:latin typeface="Times New Roman" pitchFamily="18" charset="0"/>
                <a:cs typeface="Times New Roman" pitchFamily="18" charset="0"/>
              </a:rPr>
              <a:t>Có thể:</a:t>
            </a:r>
          </a:p>
          <a:p>
            <a:pPr lvl="0" algn="just" defTabSz="355600">
              <a:spcBef>
                <a:spcPct val="0"/>
              </a:spcBef>
            </a:pPr>
            <a:r>
              <a:rPr lang="en-US" sz="2400" kern="1200" dirty="0" smtClean="0">
                <a:latin typeface="Times New Roman" pitchFamily="18" charset="0"/>
                <a:cs typeface="Times New Roman" pitchFamily="18" charset="0"/>
              </a:rPr>
              <a:t>- sản xuất liên tục</a:t>
            </a:r>
          </a:p>
          <a:p>
            <a:pPr lvl="0" algn="just" defTabSz="355600">
              <a:spcBef>
                <a:spcPct val="0"/>
              </a:spcBef>
            </a:pPr>
            <a:r>
              <a:rPr lang="en-US" sz="2400" kern="1200" dirty="0" smtClean="0">
                <a:latin typeface="Times New Roman" pitchFamily="18" charset="0"/>
                <a:cs typeface="Times New Roman" pitchFamily="18" charset="0"/>
              </a:rPr>
              <a:t>- sản xuất gián đoạn</a:t>
            </a:r>
            <a:endParaRPr lang="en-US" sz="2400" kern="1200" dirty="0">
              <a:latin typeface="Times New Roman" pitchFamily="18" charset="0"/>
              <a:cs typeface="Times New Roman" pitchFamily="18" charset="0"/>
            </a:endParaRPr>
          </a:p>
        </p:txBody>
      </p:sp>
      <p:sp>
        <p:nvSpPr>
          <p:cNvPr id="16" name="Rounded Rectangle 14"/>
          <p:cNvSpPr/>
          <p:nvPr/>
        </p:nvSpPr>
        <p:spPr>
          <a:xfrm>
            <a:off x="4572000" y="1934051"/>
            <a:ext cx="4480560" cy="885349"/>
          </a:xfrm>
          <a:prstGeom prst="roundRect">
            <a:avLst/>
          </a:prstGeom>
          <a:ln w="12700"/>
        </p:spPr>
        <p:style>
          <a:lnRef idx="2">
            <a:schemeClr val="dk1"/>
          </a:lnRef>
          <a:fillRef idx="1">
            <a:schemeClr val="lt1"/>
          </a:fillRef>
          <a:effectRef idx="0">
            <a:schemeClr val="dk1"/>
          </a:effectRef>
          <a:fontRef idx="minor">
            <a:schemeClr val="dk1"/>
          </a:fontRef>
        </p:style>
        <p:txBody>
          <a:bodyPr spcFirstLastPara="0" vert="horz" wrap="square" lIns="30480" tIns="30480" rIns="30480" bIns="30480" numCol="1" spcCol="1270" anchor="ctr" anchorCtr="0">
            <a:spAutoFit/>
          </a:bodyPr>
          <a:lstStyle/>
          <a:p>
            <a:pPr lvl="0" algn="ctr" defTabSz="355600">
              <a:spcBef>
                <a:spcPct val="0"/>
              </a:spcBef>
            </a:pPr>
            <a:r>
              <a:rPr lang="en-US" sz="2400" b="1" i="1" kern="1200" dirty="0" smtClean="0">
                <a:latin typeface="Times New Roman" pitchFamily="18" charset="0"/>
                <a:cs typeface="Times New Roman" pitchFamily="18" charset="0"/>
              </a:rPr>
              <a:t>Hệ thống sản xuất dịch vụ</a:t>
            </a:r>
          </a:p>
          <a:p>
            <a:pPr lvl="0" algn="ctr" defTabSz="355600">
              <a:spcBef>
                <a:spcPct val="0"/>
              </a:spcBef>
            </a:pPr>
            <a:r>
              <a:rPr lang="en-US" sz="2400" b="1" i="1" kern="1200" dirty="0" smtClean="0">
                <a:latin typeface="Times New Roman" pitchFamily="18" charset="0"/>
                <a:cs typeface="Times New Roman" pitchFamily="18" charset="0"/>
              </a:rPr>
              <a:t>(Non-Manufacturing Operation)</a:t>
            </a:r>
            <a:endParaRPr lang="en-US" sz="2400" kern="1200" dirty="0">
              <a:latin typeface="Times New Roman" pitchFamily="18" charset="0"/>
              <a:cs typeface="Times New Roman" pitchFamily="18" charset="0"/>
            </a:endParaRPr>
          </a:p>
        </p:txBody>
      </p:sp>
      <p:sp>
        <p:nvSpPr>
          <p:cNvPr id="14" name="Rounded Rectangle 16"/>
          <p:cNvSpPr/>
          <p:nvPr/>
        </p:nvSpPr>
        <p:spPr>
          <a:xfrm>
            <a:off x="4572000" y="3505200"/>
            <a:ext cx="4419600" cy="2646878"/>
          </a:xfrm>
          <a:prstGeom prst="rect">
            <a:avLst/>
          </a:prstGeom>
          <a:ln w="12700"/>
        </p:spPr>
        <p:style>
          <a:lnRef idx="2">
            <a:schemeClr val="dk1"/>
          </a:lnRef>
          <a:fillRef idx="1">
            <a:schemeClr val="lt1"/>
          </a:fillRef>
          <a:effectRef idx="0">
            <a:schemeClr val="dk1"/>
          </a:effectRef>
          <a:fontRef idx="minor">
            <a:schemeClr val="dk1"/>
          </a:fontRef>
        </p:style>
        <p:txBody>
          <a:bodyPr spcFirstLastPara="0" vert="horz" wrap="square" lIns="30480" tIns="30480" rIns="30480" bIns="30480" numCol="1" spcCol="1270" anchor="ctr" anchorCtr="0">
            <a:spAutoFit/>
          </a:bodyPr>
          <a:lstStyle/>
          <a:p>
            <a:pPr lvl="0" algn="just" defTabSz="355600">
              <a:spcBef>
                <a:spcPct val="0"/>
              </a:spcBef>
            </a:pPr>
            <a:r>
              <a:rPr lang="en-US" sz="2400" kern="1200" dirty="0" smtClean="0">
                <a:latin typeface="Times New Roman" pitchFamily="18" charset="0"/>
                <a:cs typeface="Times New Roman" pitchFamily="18" charset="0"/>
              </a:rPr>
              <a:t>tạo ra các sản phẩm vô hình</a:t>
            </a:r>
          </a:p>
          <a:p>
            <a:pPr lvl="0" algn="just" defTabSz="355600">
              <a:spcBef>
                <a:spcPct val="0"/>
              </a:spcBef>
            </a:pPr>
            <a:r>
              <a:rPr lang="en-US" sz="2400" kern="1200" dirty="0" smtClean="0">
                <a:latin typeface="Times New Roman" pitchFamily="18" charset="0"/>
                <a:cs typeface="Times New Roman" pitchFamily="18" charset="0"/>
              </a:rPr>
              <a:t>- Sản phẩm không tồn kho được.</a:t>
            </a:r>
          </a:p>
          <a:p>
            <a:pPr lvl="0" algn="just" defTabSz="355600">
              <a:spcBef>
                <a:spcPct val="0"/>
              </a:spcBef>
            </a:pPr>
            <a:r>
              <a:rPr lang="en-US" sz="2400" kern="1200" dirty="0" smtClean="0">
                <a:latin typeface="Times New Roman" pitchFamily="18" charset="0"/>
                <a:cs typeface="Times New Roman" pitchFamily="18" charset="0"/>
              </a:rPr>
              <a:t>- Quá trình sản xuất đi đôi với tiêu thụ và sử dụng.</a:t>
            </a:r>
          </a:p>
          <a:p>
            <a:pPr lvl="0" algn="just" defTabSz="355600">
              <a:spcBef>
                <a:spcPct val="0"/>
              </a:spcBef>
            </a:pPr>
            <a:r>
              <a:rPr lang="en-US" sz="2400" kern="1200" dirty="0" smtClean="0">
                <a:latin typeface="Times New Roman" pitchFamily="18" charset="0"/>
                <a:cs typeface="Times New Roman" pitchFamily="18" charset="0"/>
              </a:rPr>
              <a:t>- Chất lượng sản phẩm chỉ được xác định sau khi đã sử dụng xong sản phẩm đó.</a:t>
            </a:r>
            <a:endParaRPr lang="en-US" sz="2400" kern="1200" dirty="0">
              <a:latin typeface="Times New Roman" pitchFamily="18" charset="0"/>
              <a:cs typeface="Times New Roman" pitchFamily="18" charset="0"/>
            </a:endParaRPr>
          </a:p>
        </p:txBody>
      </p:sp>
      <p:sp>
        <p:nvSpPr>
          <p:cNvPr id="23" name="Rectangle 22"/>
          <p:cNvSpPr/>
          <p:nvPr/>
        </p:nvSpPr>
        <p:spPr>
          <a:xfrm>
            <a:off x="-3110" y="18862"/>
            <a:ext cx="9147110" cy="400110"/>
          </a:xfrm>
          <a:prstGeom prst="rect">
            <a:avLst/>
          </a:prstGeom>
        </p:spPr>
        <p:txBody>
          <a:bodyPr wrap="square">
            <a:spAutoFit/>
          </a:bodyPr>
          <a:lstStyle/>
          <a:p>
            <a:r>
              <a:rPr lang="en-US" sz="2000" b="1" dirty="0" smtClean="0">
                <a:latin typeface="Times New Roman" pitchFamily="18" charset="0"/>
                <a:cs typeface="Times New Roman" pitchFamily="18" charset="0"/>
              </a:rPr>
              <a:t>KHÁI NIỆM CHUNG VỀ TỔ CHỨC VÀ QUẢN LÝ SẢN XUẤT</a:t>
            </a:r>
            <a:endParaRPr lang="en-US" sz="2000" dirty="0">
              <a:latin typeface="Times New Roman" pitchFamily="18" charset="0"/>
              <a:cs typeface="Times New Roman" pitchFamily="18" charset="0"/>
            </a:endParaRPr>
          </a:p>
        </p:txBody>
      </p:sp>
      <p:sp>
        <p:nvSpPr>
          <p:cNvPr id="24" name="Rectangle 23"/>
          <p:cNvSpPr/>
          <p:nvPr/>
        </p:nvSpPr>
        <p:spPr>
          <a:xfrm>
            <a:off x="0" y="418972"/>
            <a:ext cx="4100803" cy="461665"/>
          </a:xfrm>
          <a:prstGeom prst="rect">
            <a:avLst/>
          </a:prstGeom>
        </p:spPr>
        <p:txBody>
          <a:bodyPr wrap="none">
            <a:spAutoFit/>
          </a:bodyPr>
          <a:lstStyle/>
          <a:p>
            <a:pPr algn="just"/>
            <a:r>
              <a:rPr lang="en-US" sz="2400" b="1" i="1" dirty="0" smtClean="0">
                <a:latin typeface="Times New Roman" pitchFamily="18" charset="0"/>
                <a:cs typeface="Times New Roman" pitchFamily="18" charset="0"/>
              </a:rPr>
              <a:t>2 Khái niệm hệ thống sản xuất</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31944315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10" y="18862"/>
            <a:ext cx="9147110" cy="400110"/>
          </a:xfrm>
          <a:prstGeom prst="rect">
            <a:avLst/>
          </a:prstGeom>
        </p:spPr>
        <p:txBody>
          <a:bodyPr wrap="square">
            <a:spAutoFit/>
          </a:bodyPr>
          <a:lstStyle/>
          <a:p>
            <a:r>
              <a:rPr lang="en-US" sz="2000" b="1" dirty="0" smtClean="0">
                <a:latin typeface="Times New Roman" pitchFamily="18" charset="0"/>
                <a:cs typeface="Times New Roman" pitchFamily="18" charset="0"/>
              </a:rPr>
              <a:t>KHÁI NIỆM CHUNG VỀ TỔ CHỨC VÀ QUẢN LÝ SẢN XUẤT</a:t>
            </a:r>
            <a:endParaRPr lang="en-US" sz="2000" dirty="0">
              <a:latin typeface="Times New Roman" pitchFamily="18" charset="0"/>
              <a:cs typeface="Times New Roman" pitchFamily="18" charset="0"/>
            </a:endParaRPr>
          </a:p>
        </p:txBody>
      </p:sp>
      <p:sp>
        <p:nvSpPr>
          <p:cNvPr id="43" name="Rectangle 42"/>
          <p:cNvSpPr/>
          <p:nvPr/>
        </p:nvSpPr>
        <p:spPr>
          <a:xfrm>
            <a:off x="75693" y="418972"/>
            <a:ext cx="9068305" cy="461665"/>
          </a:xfrm>
          <a:prstGeom prst="rect">
            <a:avLst/>
          </a:prstGeom>
        </p:spPr>
        <p:txBody>
          <a:bodyPr wrap="square">
            <a:spAutoFit/>
          </a:bodyPr>
          <a:lstStyle/>
          <a:p>
            <a:pPr algn="ctr"/>
            <a:r>
              <a:rPr lang="en-US" sz="2400" b="1" i="1" dirty="0" smtClean="0">
                <a:latin typeface="Times New Roman" pitchFamily="18" charset="0"/>
                <a:cs typeface="Times New Roman" pitchFamily="18" charset="0"/>
              </a:rPr>
              <a:t>Đặc </a:t>
            </a:r>
            <a:r>
              <a:rPr lang="en-US" sz="2400" b="1" i="1" dirty="0">
                <a:latin typeface="Times New Roman" pitchFamily="18" charset="0"/>
                <a:cs typeface="Times New Roman" pitchFamily="18" charset="0"/>
              </a:rPr>
              <a:t>điểm cơ bản của nền sản xuất hiện đại</a:t>
            </a:r>
            <a:endParaRPr lang="en-US" sz="2400" dirty="0">
              <a:latin typeface="Times New Roman" pitchFamily="18" charset="0"/>
              <a:cs typeface="Times New Roman" pitchFamily="18" charset="0"/>
            </a:endParaRPr>
          </a:p>
        </p:txBody>
      </p:sp>
      <p:sp>
        <p:nvSpPr>
          <p:cNvPr id="2" name="Oval 1"/>
          <p:cNvSpPr/>
          <p:nvPr/>
        </p:nvSpPr>
        <p:spPr>
          <a:xfrm>
            <a:off x="2921986" y="2721852"/>
            <a:ext cx="2663110" cy="1947565"/>
          </a:xfrm>
          <a:prstGeom prst="ellipse">
            <a:avLst/>
          </a:prstGeom>
          <a:ln w="12700">
            <a:solidFill>
              <a:schemeClr val="tx1"/>
            </a:solidFill>
          </a:ln>
        </p:spPr>
        <p:txBody>
          <a:bodyPr wrap="square">
            <a:spAutoFit/>
          </a:bodyPr>
          <a:lstStyle/>
          <a:p>
            <a:pPr algn="ctr"/>
            <a:r>
              <a:rPr lang="en-US" sz="2800" b="1" i="1" dirty="0" smtClean="0"/>
              <a:t>Nền</a:t>
            </a:r>
          </a:p>
          <a:p>
            <a:pPr algn="ctr"/>
            <a:r>
              <a:rPr lang="en-US" sz="2800" b="1" i="1" dirty="0" smtClean="0"/>
              <a:t>sản xuất</a:t>
            </a:r>
          </a:p>
          <a:p>
            <a:pPr algn="ctr"/>
            <a:r>
              <a:rPr lang="en-US" sz="2800" b="1" i="1" dirty="0" smtClean="0"/>
              <a:t>hiện </a:t>
            </a:r>
            <a:r>
              <a:rPr lang="en-US" sz="2800" b="1" i="1" dirty="0"/>
              <a:t>đại</a:t>
            </a:r>
            <a:endParaRPr lang="en-US" sz="2800" dirty="0"/>
          </a:p>
        </p:txBody>
      </p:sp>
      <p:sp>
        <p:nvSpPr>
          <p:cNvPr id="18" name="Oval 17"/>
          <p:cNvSpPr/>
          <p:nvPr/>
        </p:nvSpPr>
        <p:spPr>
          <a:xfrm>
            <a:off x="3133778" y="803364"/>
            <a:ext cx="2374045" cy="1341656"/>
          </a:xfrm>
          <a:prstGeom prst="ellipse">
            <a:avLst/>
          </a:prstGeom>
          <a:ln w="12700">
            <a:solidFill>
              <a:schemeClr val="tx1"/>
            </a:solidFill>
          </a:ln>
        </p:spPr>
        <p:txBody>
          <a:bodyPr wrap="none">
            <a:spAutoFit/>
          </a:bodyPr>
          <a:lstStyle/>
          <a:p>
            <a:pPr algn="ctr"/>
            <a:r>
              <a:rPr lang="en-US" sz="2800" dirty="0" smtClean="0">
                <a:latin typeface="Times New Roman" pitchFamily="18" charset="0"/>
                <a:cs typeface="Times New Roman" pitchFamily="18" charset="0"/>
              </a:rPr>
              <a:t>1. quản trị</a:t>
            </a:r>
          </a:p>
          <a:p>
            <a:pPr algn="ctr"/>
            <a:r>
              <a:rPr lang="en-US" sz="2800" dirty="0" smtClean="0">
                <a:latin typeface="Times New Roman" pitchFamily="18" charset="0"/>
                <a:cs typeface="Times New Roman" pitchFamily="18" charset="0"/>
              </a:rPr>
              <a:t>sản </a:t>
            </a:r>
            <a:r>
              <a:rPr lang="en-US" sz="2800" dirty="0">
                <a:latin typeface="Times New Roman" pitchFamily="18" charset="0"/>
                <a:cs typeface="Times New Roman" pitchFamily="18" charset="0"/>
              </a:rPr>
              <a:t>xuất</a:t>
            </a:r>
          </a:p>
        </p:txBody>
      </p:sp>
      <p:sp>
        <p:nvSpPr>
          <p:cNvPr id="19" name="Oval 18"/>
          <p:cNvSpPr/>
          <p:nvPr/>
        </p:nvSpPr>
        <p:spPr>
          <a:xfrm>
            <a:off x="5566429" y="911512"/>
            <a:ext cx="2301915" cy="1341656"/>
          </a:xfrm>
          <a:prstGeom prst="ellipse">
            <a:avLst/>
          </a:prstGeom>
          <a:ln w="12700">
            <a:solidFill>
              <a:schemeClr val="tx1"/>
            </a:solidFill>
          </a:ln>
        </p:spPr>
        <p:txBody>
          <a:bodyPr wrap="none">
            <a:spAutoFit/>
          </a:bodyPr>
          <a:lstStyle/>
          <a:p>
            <a:pPr algn="ctr"/>
            <a:r>
              <a:rPr lang="en-US" sz="2800" dirty="0" smtClean="0">
                <a:latin typeface="Times New Roman" pitchFamily="18" charset="0"/>
                <a:cs typeface="Times New Roman" pitchFamily="18" charset="0"/>
              </a:rPr>
              <a:t>2. chất</a:t>
            </a:r>
          </a:p>
          <a:p>
            <a:pPr algn="ctr"/>
            <a:r>
              <a:rPr lang="en-US" sz="2800" dirty="0" smtClean="0">
                <a:latin typeface="Times New Roman" pitchFamily="18" charset="0"/>
                <a:cs typeface="Times New Roman" pitchFamily="18" charset="0"/>
              </a:rPr>
              <a:t>Lượng SP</a:t>
            </a:r>
            <a:endParaRPr lang="en-US" sz="2800" dirty="0">
              <a:latin typeface="Times New Roman" pitchFamily="18" charset="0"/>
              <a:cs typeface="Times New Roman" pitchFamily="18" charset="0"/>
            </a:endParaRPr>
          </a:p>
        </p:txBody>
      </p:sp>
      <p:sp>
        <p:nvSpPr>
          <p:cNvPr id="20" name="Oval 19"/>
          <p:cNvSpPr/>
          <p:nvPr/>
        </p:nvSpPr>
        <p:spPr>
          <a:xfrm>
            <a:off x="5585097" y="2397680"/>
            <a:ext cx="3406504" cy="1947565"/>
          </a:xfrm>
          <a:prstGeom prst="ellipse">
            <a:avLst/>
          </a:prstGeom>
          <a:ln w="12700">
            <a:solidFill>
              <a:schemeClr val="tx1"/>
            </a:solidFill>
          </a:ln>
        </p:spPr>
        <p:txBody>
          <a:bodyPr wrap="square">
            <a:spAutoFit/>
          </a:bodyPr>
          <a:lstStyle/>
          <a:p>
            <a:pPr algn="ctr"/>
            <a:r>
              <a:rPr lang="en-US" sz="2800" dirty="0" smtClean="0">
                <a:latin typeface="Times New Roman" pitchFamily="18" charset="0"/>
                <a:cs typeface="Times New Roman" pitchFamily="18" charset="0"/>
              </a:rPr>
              <a:t>3. </a:t>
            </a:r>
            <a:r>
              <a:rPr lang="en-US" sz="2800" dirty="0">
                <a:latin typeface="Times New Roman" pitchFamily="18" charset="0"/>
                <a:cs typeface="Times New Roman" pitchFamily="18" charset="0"/>
              </a:rPr>
              <a:t>con người là tài sản lớn nhất của công ty</a:t>
            </a:r>
          </a:p>
        </p:txBody>
      </p:sp>
      <p:sp>
        <p:nvSpPr>
          <p:cNvPr id="21" name="Oval 20"/>
          <p:cNvSpPr/>
          <p:nvPr/>
        </p:nvSpPr>
        <p:spPr>
          <a:xfrm>
            <a:off x="5978349" y="4472803"/>
            <a:ext cx="2743542" cy="1341656"/>
          </a:xfrm>
          <a:prstGeom prst="ellipse">
            <a:avLst/>
          </a:prstGeom>
          <a:ln w="12700">
            <a:solidFill>
              <a:schemeClr val="tx1"/>
            </a:solidFill>
          </a:ln>
        </p:spPr>
        <p:txBody>
          <a:bodyPr wrap="none">
            <a:spAutoFit/>
          </a:bodyPr>
          <a:lstStyle/>
          <a:p>
            <a:pPr algn="ctr"/>
            <a:r>
              <a:rPr lang="en-US" sz="2800" dirty="0" smtClean="0">
                <a:latin typeface="Times New Roman" pitchFamily="18" charset="0"/>
                <a:cs typeface="Times New Roman" pitchFamily="18" charset="0"/>
              </a:rPr>
              <a:t>4. </a:t>
            </a:r>
            <a:r>
              <a:rPr lang="en-US" sz="2800" dirty="0">
                <a:latin typeface="Times New Roman" pitchFamily="18" charset="0"/>
                <a:cs typeface="Times New Roman" pitchFamily="18" charset="0"/>
              </a:rPr>
              <a:t>kiểm </a:t>
            </a:r>
            <a:r>
              <a:rPr lang="en-US" sz="2800" dirty="0" smtClean="0">
                <a:latin typeface="Times New Roman" pitchFamily="18" charset="0"/>
                <a:cs typeface="Times New Roman" pitchFamily="18" charset="0"/>
              </a:rPr>
              <a:t>soát</a:t>
            </a:r>
          </a:p>
          <a:p>
            <a:pPr algn="ctr"/>
            <a:r>
              <a:rPr lang="en-US" sz="2800" dirty="0" smtClean="0">
                <a:latin typeface="Times New Roman" pitchFamily="18" charset="0"/>
                <a:cs typeface="Times New Roman" pitchFamily="18" charset="0"/>
              </a:rPr>
              <a:t>chi </a:t>
            </a:r>
            <a:r>
              <a:rPr lang="en-US" sz="2800" dirty="0">
                <a:latin typeface="Times New Roman" pitchFamily="18" charset="0"/>
                <a:cs typeface="Times New Roman" pitchFamily="18" charset="0"/>
              </a:rPr>
              <a:t>phí</a:t>
            </a:r>
          </a:p>
        </p:txBody>
      </p:sp>
      <p:sp>
        <p:nvSpPr>
          <p:cNvPr id="22" name="Oval 21"/>
          <p:cNvSpPr/>
          <p:nvPr/>
        </p:nvSpPr>
        <p:spPr>
          <a:xfrm>
            <a:off x="2534991" y="5319028"/>
            <a:ext cx="3827362" cy="1341656"/>
          </a:xfrm>
          <a:prstGeom prst="ellipse">
            <a:avLst/>
          </a:prstGeom>
          <a:ln w="12700">
            <a:solidFill>
              <a:schemeClr val="tx1"/>
            </a:solidFill>
          </a:ln>
        </p:spPr>
        <p:txBody>
          <a:bodyPr wrap="square">
            <a:spAutoFit/>
          </a:bodyPr>
          <a:lstStyle/>
          <a:p>
            <a:pPr algn="ctr"/>
            <a:r>
              <a:rPr lang="en-US" sz="2800" dirty="0" smtClean="0">
                <a:latin typeface="Times New Roman" pitchFamily="18" charset="0"/>
                <a:cs typeface="Times New Roman" pitchFamily="18" charset="0"/>
              </a:rPr>
              <a:t>5. </a:t>
            </a:r>
            <a:r>
              <a:rPr lang="en-US" sz="2800" dirty="0">
                <a:latin typeface="Times New Roman" pitchFamily="18" charset="0"/>
                <a:cs typeface="Times New Roman" pitchFamily="18" charset="0"/>
              </a:rPr>
              <a:t>tập trung </a:t>
            </a:r>
            <a:r>
              <a:rPr lang="en-US" sz="2800" dirty="0" smtClean="0">
                <a:latin typeface="Times New Roman" pitchFamily="18" charset="0"/>
                <a:cs typeface="Times New Roman" pitchFamily="18" charset="0"/>
              </a:rPr>
              <a:t>và</a:t>
            </a:r>
          </a:p>
          <a:p>
            <a:pPr algn="ctr"/>
            <a:r>
              <a:rPr lang="en-US" sz="2800" dirty="0" smtClean="0">
                <a:latin typeface="Times New Roman" pitchFamily="18" charset="0"/>
                <a:cs typeface="Times New Roman" pitchFamily="18" charset="0"/>
              </a:rPr>
              <a:t>chuyên </a:t>
            </a:r>
            <a:r>
              <a:rPr lang="en-US" sz="2800" dirty="0">
                <a:latin typeface="Times New Roman" pitchFamily="18" charset="0"/>
                <a:cs typeface="Times New Roman" pitchFamily="18" charset="0"/>
              </a:rPr>
              <a:t>môn </a:t>
            </a:r>
            <a:r>
              <a:rPr lang="en-US" sz="2800" dirty="0" smtClean="0">
                <a:latin typeface="Times New Roman" pitchFamily="18" charset="0"/>
                <a:cs typeface="Times New Roman" pitchFamily="18" charset="0"/>
              </a:rPr>
              <a:t>hóa</a:t>
            </a:r>
            <a:endParaRPr lang="en-US" sz="2800" dirty="0">
              <a:latin typeface="Times New Roman" pitchFamily="18" charset="0"/>
              <a:cs typeface="Times New Roman" pitchFamily="18" charset="0"/>
            </a:endParaRPr>
          </a:p>
        </p:txBody>
      </p:sp>
      <p:sp>
        <p:nvSpPr>
          <p:cNvPr id="23" name="Oval 22"/>
          <p:cNvSpPr/>
          <p:nvPr/>
        </p:nvSpPr>
        <p:spPr>
          <a:xfrm>
            <a:off x="-11264" y="4951154"/>
            <a:ext cx="2714419" cy="735747"/>
          </a:xfrm>
          <a:prstGeom prst="ellipse">
            <a:avLst/>
          </a:prstGeom>
          <a:ln w="12700">
            <a:solidFill>
              <a:schemeClr val="tx1"/>
            </a:solidFill>
          </a:ln>
        </p:spPr>
        <p:txBody>
          <a:bodyPr wrap="none">
            <a:spAutoFit/>
          </a:bodyPr>
          <a:lstStyle/>
          <a:p>
            <a:pPr algn="ctr"/>
            <a:r>
              <a:rPr lang="en-US" sz="2800" dirty="0" smtClean="0">
                <a:latin typeface="Times New Roman" pitchFamily="18" charset="0"/>
                <a:cs typeface="Times New Roman" pitchFamily="18" charset="0"/>
              </a:rPr>
              <a:t>6. </a:t>
            </a:r>
            <a:r>
              <a:rPr lang="en-US" sz="2800" dirty="0">
                <a:latin typeface="Times New Roman" pitchFamily="18" charset="0"/>
                <a:cs typeface="Times New Roman" pitchFamily="18" charset="0"/>
              </a:rPr>
              <a:t>mềm dẻo</a:t>
            </a:r>
          </a:p>
        </p:txBody>
      </p:sp>
      <p:sp>
        <p:nvSpPr>
          <p:cNvPr id="24" name="Oval 23"/>
          <p:cNvSpPr/>
          <p:nvPr/>
        </p:nvSpPr>
        <p:spPr>
          <a:xfrm>
            <a:off x="44909" y="3550335"/>
            <a:ext cx="2877077" cy="1341656"/>
          </a:xfrm>
          <a:prstGeom prst="ellipse">
            <a:avLst/>
          </a:prstGeom>
          <a:ln w="12700">
            <a:solidFill>
              <a:schemeClr val="tx1"/>
            </a:solidFill>
          </a:ln>
        </p:spPr>
        <p:txBody>
          <a:bodyPr wrap="none">
            <a:spAutoFit/>
          </a:bodyPr>
          <a:lstStyle/>
          <a:p>
            <a:pPr algn="ctr"/>
            <a:r>
              <a:rPr lang="en-US" sz="2800" dirty="0" smtClean="0">
                <a:latin typeface="Times New Roman" pitchFamily="18" charset="0"/>
                <a:cs typeface="Times New Roman" pitchFamily="18" charset="0"/>
              </a:rPr>
              <a:t>7. </a:t>
            </a:r>
            <a:r>
              <a:rPr lang="en-US" sz="2800" dirty="0">
                <a:latin typeface="Times New Roman" pitchFamily="18" charset="0"/>
                <a:cs typeface="Times New Roman" pitchFamily="18" charset="0"/>
              </a:rPr>
              <a:t>cơ khí </a:t>
            </a:r>
            <a:r>
              <a:rPr lang="en-US" sz="2800" dirty="0" smtClean="0">
                <a:latin typeface="Times New Roman" pitchFamily="18" charset="0"/>
                <a:cs typeface="Times New Roman" pitchFamily="18" charset="0"/>
              </a:rPr>
              <a:t>hóa</a:t>
            </a:r>
          </a:p>
          <a:p>
            <a:pPr algn="ctr"/>
            <a:r>
              <a:rPr lang="en-US" sz="2800" dirty="0">
                <a:latin typeface="Times New Roman" pitchFamily="18" charset="0"/>
                <a:cs typeface="Times New Roman" pitchFamily="18" charset="0"/>
              </a:rPr>
              <a:t>tự </a:t>
            </a:r>
            <a:r>
              <a:rPr lang="en-US" sz="2800" dirty="0" smtClean="0">
                <a:latin typeface="Times New Roman" pitchFamily="18" charset="0"/>
                <a:cs typeface="Times New Roman" pitchFamily="18" charset="0"/>
              </a:rPr>
              <a:t>động hóa</a:t>
            </a:r>
            <a:endParaRPr lang="en-US" sz="2800" dirty="0">
              <a:latin typeface="Times New Roman" pitchFamily="18" charset="0"/>
              <a:cs typeface="Times New Roman" pitchFamily="18" charset="0"/>
            </a:endParaRPr>
          </a:p>
        </p:txBody>
      </p:sp>
      <p:sp>
        <p:nvSpPr>
          <p:cNvPr id="25" name="Oval 24"/>
          <p:cNvSpPr/>
          <p:nvPr/>
        </p:nvSpPr>
        <p:spPr>
          <a:xfrm>
            <a:off x="19151" y="2129392"/>
            <a:ext cx="2716673" cy="1341656"/>
          </a:xfrm>
          <a:prstGeom prst="ellipse">
            <a:avLst/>
          </a:prstGeom>
          <a:ln w="12700">
            <a:solidFill>
              <a:schemeClr val="tx1"/>
            </a:solidFill>
          </a:ln>
        </p:spPr>
        <p:txBody>
          <a:bodyPr wrap="none">
            <a:spAutoFit/>
          </a:bodyPr>
          <a:lstStyle/>
          <a:p>
            <a:pPr algn="ctr"/>
            <a:r>
              <a:rPr lang="en-US" sz="2800" dirty="0" smtClean="0">
                <a:latin typeface="Times New Roman" pitchFamily="18" charset="0"/>
                <a:cs typeface="Times New Roman" pitchFamily="18" charset="0"/>
              </a:rPr>
              <a:t>8. </a:t>
            </a:r>
            <a:r>
              <a:rPr lang="en-US" sz="2800" dirty="0">
                <a:latin typeface="Times New Roman" pitchFamily="18" charset="0"/>
                <a:cs typeface="Times New Roman" pitchFamily="18" charset="0"/>
              </a:rPr>
              <a:t>ứng </a:t>
            </a:r>
            <a:r>
              <a:rPr lang="en-US" sz="2800" dirty="0" smtClean="0">
                <a:latin typeface="Times New Roman" pitchFamily="18" charset="0"/>
                <a:cs typeface="Times New Roman" pitchFamily="18" charset="0"/>
              </a:rPr>
              <a:t>dụng</a:t>
            </a:r>
          </a:p>
          <a:p>
            <a:pPr algn="ctr"/>
            <a:r>
              <a:rPr lang="en-US" sz="2800" dirty="0" smtClean="0">
                <a:latin typeface="Times New Roman" pitchFamily="18" charset="0"/>
                <a:cs typeface="Times New Roman" pitchFamily="18" charset="0"/>
              </a:rPr>
              <a:t>CNTT</a:t>
            </a:r>
            <a:endParaRPr lang="en-US" sz="2800" dirty="0">
              <a:latin typeface="Times New Roman" pitchFamily="18" charset="0"/>
              <a:cs typeface="Times New Roman" pitchFamily="18" charset="0"/>
            </a:endParaRPr>
          </a:p>
        </p:txBody>
      </p:sp>
      <p:sp>
        <p:nvSpPr>
          <p:cNvPr id="26" name="Oval 25"/>
          <p:cNvSpPr/>
          <p:nvPr/>
        </p:nvSpPr>
        <p:spPr>
          <a:xfrm>
            <a:off x="648318" y="787737"/>
            <a:ext cx="2459702" cy="1341656"/>
          </a:xfrm>
          <a:prstGeom prst="ellipse">
            <a:avLst/>
          </a:prstGeom>
          <a:ln w="12700">
            <a:solidFill>
              <a:schemeClr val="tx1"/>
            </a:solidFill>
          </a:ln>
        </p:spPr>
        <p:txBody>
          <a:bodyPr wrap="none">
            <a:spAutoFit/>
          </a:bodyPr>
          <a:lstStyle/>
          <a:p>
            <a:pPr algn="ctr"/>
            <a:r>
              <a:rPr lang="en-US" sz="2800" dirty="0" smtClean="0">
                <a:latin typeface="Times New Roman" pitchFamily="18" charset="0"/>
                <a:cs typeface="Times New Roman" pitchFamily="18" charset="0"/>
              </a:rPr>
              <a:t>9. </a:t>
            </a:r>
            <a:r>
              <a:rPr lang="en-US" sz="2800" dirty="0">
                <a:latin typeface="Times New Roman" pitchFamily="18" charset="0"/>
                <a:cs typeface="Times New Roman" pitchFamily="18" charset="0"/>
              </a:rPr>
              <a:t>mô </a:t>
            </a:r>
            <a:r>
              <a:rPr lang="en-US" sz="2800" dirty="0" smtClean="0">
                <a:latin typeface="Times New Roman" pitchFamily="18" charset="0"/>
                <a:cs typeface="Times New Roman" pitchFamily="18" charset="0"/>
              </a:rPr>
              <a:t>hình</a:t>
            </a:r>
          </a:p>
          <a:p>
            <a:pPr algn="ctr"/>
            <a:r>
              <a:rPr lang="en-US" sz="2800" dirty="0" smtClean="0">
                <a:latin typeface="Times New Roman" pitchFamily="18" charset="0"/>
                <a:cs typeface="Times New Roman" pitchFamily="18" charset="0"/>
              </a:rPr>
              <a:t>mô </a:t>
            </a:r>
            <a:r>
              <a:rPr lang="en-US" sz="2800" dirty="0">
                <a:latin typeface="Times New Roman" pitchFamily="18" charset="0"/>
                <a:cs typeface="Times New Roman" pitchFamily="18" charset="0"/>
              </a:rPr>
              <a:t>phỏng </a:t>
            </a:r>
          </a:p>
        </p:txBody>
      </p:sp>
      <p:cxnSp>
        <p:nvCxnSpPr>
          <p:cNvPr id="17" name="Straight Arrow Connector 16"/>
          <p:cNvCxnSpPr>
            <a:stCxn id="2" idx="0"/>
            <a:endCxn id="18" idx="4"/>
          </p:cNvCxnSpPr>
          <p:nvPr/>
        </p:nvCxnSpPr>
        <p:spPr>
          <a:xfrm flipV="1">
            <a:off x="4253541" y="2145020"/>
            <a:ext cx="67260" cy="576832"/>
          </a:xfrm>
          <a:prstGeom prst="straightConnector1">
            <a:avLst/>
          </a:prstGeom>
          <a:ln w="1905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a:stCxn id="2" idx="7"/>
            <a:endCxn id="19" idx="3"/>
          </p:cNvCxnSpPr>
          <p:nvPr/>
        </p:nvCxnSpPr>
        <p:spPr>
          <a:xfrm flipV="1">
            <a:off x="5195093" y="2056687"/>
            <a:ext cx="708444" cy="950379"/>
          </a:xfrm>
          <a:prstGeom prst="straightConnector1">
            <a:avLst/>
          </a:prstGeom>
          <a:ln w="1905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a:stCxn id="2" idx="7"/>
            <a:endCxn id="20" idx="1"/>
          </p:cNvCxnSpPr>
          <p:nvPr/>
        </p:nvCxnSpPr>
        <p:spPr>
          <a:xfrm flipV="1">
            <a:off x="5195093" y="2682894"/>
            <a:ext cx="888875" cy="324172"/>
          </a:xfrm>
          <a:prstGeom prst="straightConnector1">
            <a:avLst/>
          </a:prstGeom>
          <a:ln w="1905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a:stCxn id="2" idx="5"/>
            <a:endCxn id="21" idx="1"/>
          </p:cNvCxnSpPr>
          <p:nvPr/>
        </p:nvCxnSpPr>
        <p:spPr>
          <a:xfrm>
            <a:off x="5195093" y="4384203"/>
            <a:ext cx="1185038" cy="285081"/>
          </a:xfrm>
          <a:prstGeom prst="straightConnector1">
            <a:avLst/>
          </a:prstGeom>
          <a:ln w="1905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a:stCxn id="2" idx="4"/>
            <a:endCxn id="22" idx="0"/>
          </p:cNvCxnSpPr>
          <p:nvPr/>
        </p:nvCxnSpPr>
        <p:spPr>
          <a:xfrm>
            <a:off x="4253541" y="4669417"/>
            <a:ext cx="195131" cy="649611"/>
          </a:xfrm>
          <a:prstGeom prst="straightConnector1">
            <a:avLst/>
          </a:prstGeom>
          <a:ln w="1905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a:stCxn id="2" idx="3"/>
            <a:endCxn id="23" idx="6"/>
          </p:cNvCxnSpPr>
          <p:nvPr/>
        </p:nvCxnSpPr>
        <p:spPr>
          <a:xfrm flipH="1">
            <a:off x="2703155" y="4384203"/>
            <a:ext cx="608834" cy="934825"/>
          </a:xfrm>
          <a:prstGeom prst="straightConnector1">
            <a:avLst/>
          </a:prstGeom>
          <a:ln w="1905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a:stCxn id="2" idx="2"/>
            <a:endCxn id="24" idx="7"/>
          </p:cNvCxnSpPr>
          <p:nvPr/>
        </p:nvCxnSpPr>
        <p:spPr>
          <a:xfrm flipH="1">
            <a:off x="2500648" y="3695635"/>
            <a:ext cx="421338" cy="51181"/>
          </a:xfrm>
          <a:prstGeom prst="straightConnector1">
            <a:avLst/>
          </a:prstGeom>
          <a:ln w="1905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a:stCxn id="2" idx="1"/>
            <a:endCxn id="25" idx="6"/>
          </p:cNvCxnSpPr>
          <p:nvPr/>
        </p:nvCxnSpPr>
        <p:spPr>
          <a:xfrm flipH="1" flipV="1">
            <a:off x="2735824" y="2800220"/>
            <a:ext cx="576165" cy="206846"/>
          </a:xfrm>
          <a:prstGeom prst="straightConnector1">
            <a:avLst/>
          </a:prstGeom>
          <a:ln w="1905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a:stCxn id="2" idx="1"/>
            <a:endCxn id="26" idx="5"/>
          </p:cNvCxnSpPr>
          <p:nvPr/>
        </p:nvCxnSpPr>
        <p:spPr>
          <a:xfrm flipH="1" flipV="1">
            <a:off x="2747805" y="1932912"/>
            <a:ext cx="564184" cy="1074154"/>
          </a:xfrm>
          <a:prstGeom prst="straightConnector1">
            <a:avLst/>
          </a:prstGeom>
          <a:ln w="1905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25516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barn(inVertical)">
                                      <p:cBhvr>
                                        <p:cTn id="15" dur="500"/>
                                        <p:tgtEl>
                                          <p:spTgt spid="28"/>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barn(inVertical)">
                                      <p:cBhvr>
                                        <p:cTn id="18" dur="500"/>
                                        <p:tgtEl>
                                          <p:spTgt spid="19"/>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nodeType="click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wheel(1)">
                                      <p:cBhvr>
                                        <p:cTn id="23" dur="2000"/>
                                        <p:tgtEl>
                                          <p:spTgt spid="30"/>
                                        </p:tgtEl>
                                      </p:cBhvr>
                                    </p:animEffect>
                                  </p:childTnLst>
                                </p:cTn>
                              </p:par>
                              <p:par>
                                <p:cTn id="24" presetID="21" presetClass="entr" presetSubtype="1"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wheel(1)">
                                      <p:cBhvr>
                                        <p:cTn id="26" dur="2000"/>
                                        <p:tgtEl>
                                          <p:spTgt spid="20"/>
                                        </p:tgtEl>
                                      </p:cBhvr>
                                    </p:animEffect>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nodeType="click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circle(in)">
                                      <p:cBhvr>
                                        <p:cTn id="31" dur="2000"/>
                                        <p:tgtEl>
                                          <p:spTgt spid="32"/>
                                        </p:tgtEl>
                                      </p:cBhvr>
                                    </p:animEffect>
                                  </p:childTnLst>
                                </p:cTn>
                              </p:par>
                              <p:par>
                                <p:cTn id="32" presetID="6" presetClass="entr" presetSubtype="16"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circle(in)">
                                      <p:cBhvr>
                                        <p:cTn id="34" dur="2000"/>
                                        <p:tgtEl>
                                          <p:spTgt spid="21"/>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fade">
                                      <p:cBhvr>
                                        <p:cTn id="39" dur="500"/>
                                        <p:tgtEl>
                                          <p:spTgt spid="34"/>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500"/>
                                        <p:tgtEl>
                                          <p:spTgt spid="22"/>
                                        </p:tgtEl>
                                      </p:cBhvr>
                                    </p:animEffec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3"/>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36"/>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24"/>
                                        </p:tgtEl>
                                        <p:attrNameLst>
                                          <p:attrName>style.visibility</p:attrName>
                                        </p:attrNameLst>
                                      </p:cBhvr>
                                      <p:to>
                                        <p:strVal val="visible"/>
                                      </p:to>
                                    </p:set>
                                    <p:anim calcmode="lin" valueType="num">
                                      <p:cBhvr additive="base">
                                        <p:cTn id="53" dur="500" fill="hold"/>
                                        <p:tgtEl>
                                          <p:spTgt spid="24"/>
                                        </p:tgtEl>
                                        <p:attrNameLst>
                                          <p:attrName>ppt_x</p:attrName>
                                        </p:attrNameLst>
                                      </p:cBhvr>
                                      <p:tavLst>
                                        <p:tav tm="0">
                                          <p:val>
                                            <p:strVal val="0-#ppt_w/2"/>
                                          </p:val>
                                        </p:tav>
                                        <p:tav tm="100000">
                                          <p:val>
                                            <p:strVal val="#ppt_x"/>
                                          </p:val>
                                        </p:tav>
                                      </p:tavLst>
                                    </p:anim>
                                    <p:anim calcmode="lin" valueType="num">
                                      <p:cBhvr additive="base">
                                        <p:cTn id="54" dur="500" fill="hold"/>
                                        <p:tgtEl>
                                          <p:spTgt spid="24"/>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39"/>
                                        </p:tgtEl>
                                        <p:attrNameLst>
                                          <p:attrName>style.visibility</p:attrName>
                                        </p:attrNameLst>
                                      </p:cBhvr>
                                      <p:to>
                                        <p:strVal val="visible"/>
                                      </p:to>
                                    </p:set>
                                    <p:anim calcmode="lin" valueType="num">
                                      <p:cBhvr additive="base">
                                        <p:cTn id="57" dur="500" fill="hold"/>
                                        <p:tgtEl>
                                          <p:spTgt spid="39"/>
                                        </p:tgtEl>
                                        <p:attrNameLst>
                                          <p:attrName>ppt_x</p:attrName>
                                        </p:attrNameLst>
                                      </p:cBhvr>
                                      <p:tavLst>
                                        <p:tav tm="0">
                                          <p:val>
                                            <p:strVal val="0-#ppt_w/2"/>
                                          </p:val>
                                        </p:tav>
                                        <p:tav tm="100000">
                                          <p:val>
                                            <p:strVal val="#ppt_x"/>
                                          </p:val>
                                        </p:tav>
                                      </p:tavLst>
                                    </p:anim>
                                    <p:anim calcmode="lin" valueType="num">
                                      <p:cBhvr additive="base">
                                        <p:cTn id="58" dur="500" fill="hold"/>
                                        <p:tgtEl>
                                          <p:spTgt spid="39"/>
                                        </p:tgtEl>
                                        <p:attrNameLst>
                                          <p:attrName>ppt_y</p:attrName>
                                        </p:attrNameLst>
                                      </p:cBhvr>
                                      <p:tavLst>
                                        <p:tav tm="0">
                                          <p:val>
                                            <p:strVal val="#ppt_y"/>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25"/>
                                        </p:tgtEl>
                                        <p:attrNameLst>
                                          <p:attrName>style.visibility</p:attrName>
                                        </p:attrNameLst>
                                      </p:cBhvr>
                                      <p:to>
                                        <p:strVal val="visible"/>
                                      </p:to>
                                    </p:set>
                                    <p:animEffect transition="in" filter="fade">
                                      <p:cBhvr>
                                        <p:cTn id="63" dur="1000"/>
                                        <p:tgtEl>
                                          <p:spTgt spid="25"/>
                                        </p:tgtEl>
                                      </p:cBhvr>
                                    </p:animEffect>
                                    <p:anim calcmode="lin" valueType="num">
                                      <p:cBhvr>
                                        <p:cTn id="64" dur="1000" fill="hold"/>
                                        <p:tgtEl>
                                          <p:spTgt spid="25"/>
                                        </p:tgtEl>
                                        <p:attrNameLst>
                                          <p:attrName>ppt_x</p:attrName>
                                        </p:attrNameLst>
                                      </p:cBhvr>
                                      <p:tavLst>
                                        <p:tav tm="0">
                                          <p:val>
                                            <p:strVal val="#ppt_x"/>
                                          </p:val>
                                        </p:tav>
                                        <p:tav tm="100000">
                                          <p:val>
                                            <p:strVal val="#ppt_x"/>
                                          </p:val>
                                        </p:tav>
                                      </p:tavLst>
                                    </p:anim>
                                    <p:anim calcmode="lin" valueType="num">
                                      <p:cBhvr>
                                        <p:cTn id="65" dur="1000" fill="hold"/>
                                        <p:tgtEl>
                                          <p:spTgt spid="25"/>
                                        </p:tgtEl>
                                        <p:attrNameLst>
                                          <p:attrName>ppt_y</p:attrName>
                                        </p:attrNameLst>
                                      </p:cBhvr>
                                      <p:tavLst>
                                        <p:tav tm="0">
                                          <p:val>
                                            <p:strVal val="#ppt_y+.1"/>
                                          </p:val>
                                        </p:tav>
                                        <p:tav tm="100000">
                                          <p:val>
                                            <p:strVal val="#ppt_y"/>
                                          </p:val>
                                        </p:tav>
                                      </p:tavLst>
                                    </p:anim>
                                  </p:childTnLst>
                                </p:cTn>
                              </p:par>
                              <p:par>
                                <p:cTn id="66" presetID="42" presetClass="entr" presetSubtype="0" fill="hold" nodeType="withEffect">
                                  <p:stCondLst>
                                    <p:cond delay="0"/>
                                  </p:stCondLst>
                                  <p:childTnLst>
                                    <p:set>
                                      <p:cBhvr>
                                        <p:cTn id="67" dur="1" fill="hold">
                                          <p:stCondLst>
                                            <p:cond delay="0"/>
                                          </p:stCondLst>
                                        </p:cTn>
                                        <p:tgtEl>
                                          <p:spTgt spid="41"/>
                                        </p:tgtEl>
                                        <p:attrNameLst>
                                          <p:attrName>style.visibility</p:attrName>
                                        </p:attrNameLst>
                                      </p:cBhvr>
                                      <p:to>
                                        <p:strVal val="visible"/>
                                      </p:to>
                                    </p:set>
                                    <p:animEffect transition="in" filter="fade">
                                      <p:cBhvr>
                                        <p:cTn id="68" dur="1000"/>
                                        <p:tgtEl>
                                          <p:spTgt spid="41"/>
                                        </p:tgtEl>
                                      </p:cBhvr>
                                    </p:animEffect>
                                    <p:anim calcmode="lin" valueType="num">
                                      <p:cBhvr>
                                        <p:cTn id="69" dur="1000" fill="hold"/>
                                        <p:tgtEl>
                                          <p:spTgt spid="41"/>
                                        </p:tgtEl>
                                        <p:attrNameLst>
                                          <p:attrName>ppt_x</p:attrName>
                                        </p:attrNameLst>
                                      </p:cBhvr>
                                      <p:tavLst>
                                        <p:tav tm="0">
                                          <p:val>
                                            <p:strVal val="#ppt_x"/>
                                          </p:val>
                                        </p:tav>
                                        <p:tav tm="100000">
                                          <p:val>
                                            <p:strVal val="#ppt_x"/>
                                          </p:val>
                                        </p:tav>
                                      </p:tavLst>
                                    </p:anim>
                                    <p:anim calcmode="lin" valueType="num">
                                      <p:cBhvr>
                                        <p:cTn id="70"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16" presetClass="entr" presetSubtype="21" fill="hold" grpId="0" nodeType="click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barn(inVertical)">
                                      <p:cBhvr>
                                        <p:cTn id="75" dur="500"/>
                                        <p:tgtEl>
                                          <p:spTgt spid="26"/>
                                        </p:tgtEl>
                                      </p:cBhvr>
                                    </p:animEffect>
                                  </p:childTnLst>
                                </p:cTn>
                              </p:par>
                              <p:par>
                                <p:cTn id="76" presetID="16" presetClass="entr" presetSubtype="21" fill="hold" nodeType="withEffect">
                                  <p:stCondLst>
                                    <p:cond delay="0"/>
                                  </p:stCondLst>
                                  <p:childTnLst>
                                    <p:set>
                                      <p:cBhvr>
                                        <p:cTn id="77" dur="1" fill="hold">
                                          <p:stCondLst>
                                            <p:cond delay="0"/>
                                          </p:stCondLst>
                                        </p:cTn>
                                        <p:tgtEl>
                                          <p:spTgt spid="44"/>
                                        </p:tgtEl>
                                        <p:attrNameLst>
                                          <p:attrName>style.visibility</p:attrName>
                                        </p:attrNameLst>
                                      </p:cBhvr>
                                      <p:to>
                                        <p:strVal val="visible"/>
                                      </p:to>
                                    </p:set>
                                    <p:animEffect transition="in" filter="barn(inVertical)">
                                      <p:cBhvr>
                                        <p:cTn id="78"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23" grpId="0" animBg="1"/>
      <p:bldP spid="24" grpId="0" animBg="1"/>
      <p:bldP spid="25"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10" y="18862"/>
            <a:ext cx="9147110" cy="400110"/>
          </a:xfrm>
          <a:prstGeom prst="rect">
            <a:avLst/>
          </a:prstGeom>
        </p:spPr>
        <p:txBody>
          <a:bodyPr wrap="square">
            <a:spAutoFit/>
          </a:bodyPr>
          <a:lstStyle/>
          <a:p>
            <a:r>
              <a:rPr lang="en-US" sz="2000" b="1" dirty="0" smtClean="0">
                <a:latin typeface="Times New Roman" pitchFamily="18" charset="0"/>
                <a:cs typeface="Times New Roman" pitchFamily="18" charset="0"/>
              </a:rPr>
              <a:t>KHÁI NIỆM CHUNG VỀ TỔ CHỨC VÀ QUẢN LÝ SẢN XUẤT</a:t>
            </a:r>
            <a:endParaRPr lang="en-US" sz="2000" dirty="0">
              <a:latin typeface="Times New Roman" pitchFamily="18" charset="0"/>
              <a:cs typeface="Times New Roman" pitchFamily="18" charset="0"/>
            </a:endParaRPr>
          </a:p>
        </p:txBody>
      </p:sp>
      <p:sp>
        <p:nvSpPr>
          <p:cNvPr id="43" name="Rectangle 42"/>
          <p:cNvSpPr/>
          <p:nvPr/>
        </p:nvSpPr>
        <p:spPr>
          <a:xfrm>
            <a:off x="75693" y="418972"/>
            <a:ext cx="9068305" cy="461665"/>
          </a:xfrm>
          <a:prstGeom prst="rect">
            <a:avLst/>
          </a:prstGeom>
        </p:spPr>
        <p:txBody>
          <a:bodyPr wrap="square">
            <a:spAutoFit/>
          </a:bodyPr>
          <a:lstStyle/>
          <a:p>
            <a:pPr algn="ctr"/>
            <a:r>
              <a:rPr lang="vi-VN" sz="2400" b="1" i="1" dirty="0" smtClean="0">
                <a:latin typeface="Times New Roman" pitchFamily="18" charset="0"/>
                <a:cs typeface="Times New Roman" pitchFamily="18" charset="0"/>
              </a:rPr>
              <a:t>Người quản trị sản xuất</a:t>
            </a:r>
            <a:endParaRPr lang="en-US" sz="2400" dirty="0">
              <a:latin typeface="Times New Roman" pitchFamily="18" charset="0"/>
              <a:cs typeface="Times New Roman" pitchFamily="18" charset="0"/>
            </a:endParaRPr>
          </a:p>
        </p:txBody>
      </p:sp>
      <p:sp>
        <p:nvSpPr>
          <p:cNvPr id="18" name="Oval 17"/>
          <p:cNvSpPr/>
          <p:nvPr/>
        </p:nvSpPr>
        <p:spPr>
          <a:xfrm>
            <a:off x="5008939" y="958812"/>
            <a:ext cx="1938820" cy="735747"/>
          </a:xfrm>
          <a:prstGeom prst="ellipse">
            <a:avLst/>
          </a:prstGeom>
          <a:ln w="12700">
            <a:solidFill>
              <a:schemeClr val="tx1"/>
            </a:solidFill>
          </a:ln>
        </p:spPr>
        <p:txBody>
          <a:bodyPr wrap="none">
            <a:spAutoFit/>
          </a:bodyPr>
          <a:lstStyle/>
          <a:p>
            <a:pPr algn="ctr"/>
            <a:r>
              <a:rPr lang="en-US" sz="2800" dirty="0">
                <a:latin typeface="Times New Roman" pitchFamily="18" charset="0"/>
                <a:cs typeface="Times New Roman" pitchFamily="18" charset="0"/>
              </a:rPr>
              <a:t>kỹ thuật</a:t>
            </a:r>
          </a:p>
        </p:txBody>
      </p:sp>
      <p:sp>
        <p:nvSpPr>
          <p:cNvPr id="19" name="Oval 18"/>
          <p:cNvSpPr/>
          <p:nvPr/>
        </p:nvSpPr>
        <p:spPr>
          <a:xfrm>
            <a:off x="3514364" y="1702653"/>
            <a:ext cx="4927971" cy="735747"/>
          </a:xfrm>
          <a:prstGeom prst="ellipse">
            <a:avLst/>
          </a:prstGeom>
          <a:ln w="12700">
            <a:solidFill>
              <a:schemeClr val="tx1"/>
            </a:solidFill>
          </a:ln>
        </p:spPr>
        <p:txBody>
          <a:bodyPr wrap="none">
            <a:spAutoFit/>
          </a:bodyPr>
          <a:lstStyle/>
          <a:p>
            <a:pPr algn="ctr"/>
            <a:r>
              <a:rPr lang="en-US" sz="2800" dirty="0">
                <a:latin typeface="Times New Roman" pitchFamily="18" charset="0"/>
                <a:cs typeface="Times New Roman" pitchFamily="18" charset="0"/>
              </a:rPr>
              <a:t>làm việc với con người</a:t>
            </a:r>
          </a:p>
        </p:txBody>
      </p:sp>
      <p:sp>
        <p:nvSpPr>
          <p:cNvPr id="20" name="Oval 19"/>
          <p:cNvSpPr/>
          <p:nvPr/>
        </p:nvSpPr>
        <p:spPr>
          <a:xfrm>
            <a:off x="2534991" y="2535846"/>
            <a:ext cx="6609009" cy="1341656"/>
          </a:xfrm>
          <a:prstGeom prst="ellipse">
            <a:avLst/>
          </a:prstGeom>
          <a:ln w="12700">
            <a:solidFill>
              <a:schemeClr val="tx1"/>
            </a:solidFill>
          </a:ln>
        </p:spPr>
        <p:txBody>
          <a:bodyPr wrap="square">
            <a:spAutoFit/>
          </a:bodyPr>
          <a:lstStyle/>
          <a:p>
            <a:pPr algn="ctr"/>
            <a:r>
              <a:rPr lang="vi-VN" sz="2800" dirty="0" smtClean="0">
                <a:latin typeface="Times New Roman" pitchFamily="18" charset="0"/>
                <a:cs typeface="Times New Roman" pitchFamily="18" charset="0"/>
              </a:rPr>
              <a:t>phù hợp với</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năng lực của công ty và</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nhu cầu thị trường</a:t>
            </a:r>
            <a:endParaRPr lang="en-US" sz="2800" dirty="0">
              <a:latin typeface="Times New Roman" pitchFamily="18" charset="0"/>
              <a:cs typeface="Times New Roman" pitchFamily="18" charset="0"/>
            </a:endParaRPr>
          </a:p>
        </p:txBody>
      </p:sp>
      <p:sp>
        <p:nvSpPr>
          <p:cNvPr id="23" name="Oval 22"/>
          <p:cNvSpPr/>
          <p:nvPr/>
        </p:nvSpPr>
        <p:spPr>
          <a:xfrm>
            <a:off x="3248631" y="5440144"/>
            <a:ext cx="5496011" cy="1341656"/>
          </a:xfrm>
          <a:prstGeom prst="ellipse">
            <a:avLst/>
          </a:prstGeom>
          <a:ln w="12700">
            <a:solidFill>
              <a:schemeClr val="tx1"/>
            </a:solidFill>
          </a:ln>
        </p:spPr>
        <p:txBody>
          <a:bodyPr wrap="none">
            <a:spAutoFit/>
          </a:bodyPr>
          <a:lstStyle/>
          <a:p>
            <a:pPr algn="ctr"/>
            <a:r>
              <a:rPr lang="en-US" sz="2800" dirty="0">
                <a:latin typeface="Times New Roman" pitchFamily="18" charset="0"/>
                <a:cs typeface="Times New Roman" pitchFamily="18" charset="0"/>
              </a:rPr>
              <a:t>chi phí cho phép có </a:t>
            </a:r>
            <a:r>
              <a:rPr lang="en-US" sz="2800" dirty="0" smtClean="0">
                <a:latin typeface="Times New Roman" pitchFamily="18" charset="0"/>
                <a:cs typeface="Times New Roman" pitchFamily="18" charset="0"/>
              </a:rPr>
              <a:t>được</a:t>
            </a:r>
          </a:p>
          <a:p>
            <a:pPr algn="ctr"/>
            <a:r>
              <a:rPr lang="en-US" sz="2800" dirty="0" smtClean="0">
                <a:latin typeface="Times New Roman" pitchFamily="18" charset="0"/>
                <a:cs typeface="Times New Roman" pitchFamily="18" charset="0"/>
              </a:rPr>
              <a:t>lợi </a:t>
            </a:r>
            <a:r>
              <a:rPr lang="en-US" sz="2800" dirty="0">
                <a:latin typeface="Times New Roman" pitchFamily="18" charset="0"/>
                <a:cs typeface="Times New Roman" pitchFamily="18" charset="0"/>
              </a:rPr>
              <a:t>nhuận và giá cả hợp lý</a:t>
            </a:r>
          </a:p>
        </p:txBody>
      </p:sp>
      <p:sp>
        <p:nvSpPr>
          <p:cNvPr id="24" name="Oval 23"/>
          <p:cNvSpPr/>
          <p:nvPr/>
        </p:nvSpPr>
        <p:spPr>
          <a:xfrm>
            <a:off x="2866078" y="4002024"/>
            <a:ext cx="5946834" cy="1341656"/>
          </a:xfrm>
          <a:prstGeom prst="ellipse">
            <a:avLst/>
          </a:prstGeom>
          <a:ln w="12700">
            <a:solidFill>
              <a:schemeClr val="tx1"/>
            </a:solidFill>
          </a:ln>
        </p:spPr>
        <p:txBody>
          <a:bodyPr wrap="none">
            <a:spAutoFit/>
          </a:bodyPr>
          <a:lstStyle/>
          <a:p>
            <a:pPr algn="ctr"/>
            <a:r>
              <a:rPr lang="vi-VN" sz="2800" dirty="0" smtClean="0">
                <a:latin typeface="Times New Roman" pitchFamily="18" charset="0"/>
                <a:cs typeface="Times New Roman" pitchFamily="18" charset="0"/>
              </a:rPr>
              <a:t>chất lượng phù hợp với</a:t>
            </a:r>
            <a:endParaRPr lang="en-US" sz="2800" dirty="0" smtClean="0">
              <a:latin typeface="Times New Roman" pitchFamily="18" charset="0"/>
              <a:cs typeface="Times New Roman" pitchFamily="18" charset="0"/>
            </a:endParaRPr>
          </a:p>
          <a:p>
            <a:pPr algn="ctr"/>
            <a:r>
              <a:rPr lang="vi-VN" sz="2800" dirty="0" smtClean="0">
                <a:latin typeface="Times New Roman" pitchFamily="18" charset="0"/>
                <a:cs typeface="Times New Roman" pitchFamily="18" charset="0"/>
              </a:rPr>
              <a:t>mong muốn của khách hàng</a:t>
            </a:r>
            <a:endParaRPr lang="en-US" sz="2800" dirty="0">
              <a:latin typeface="Times New Roman" pitchFamily="18" charset="0"/>
              <a:cs typeface="Times New Roman" pitchFamily="18" charset="0"/>
            </a:endParaRPr>
          </a:p>
        </p:txBody>
      </p:sp>
      <p:sp>
        <p:nvSpPr>
          <p:cNvPr id="25" name="Oval 24"/>
          <p:cNvSpPr/>
          <p:nvPr/>
        </p:nvSpPr>
        <p:spPr>
          <a:xfrm>
            <a:off x="75693" y="3335390"/>
            <a:ext cx="2177936" cy="1947565"/>
          </a:xfrm>
          <a:prstGeom prst="ellipse">
            <a:avLst/>
          </a:prstGeom>
          <a:ln w="12700">
            <a:solidFill>
              <a:schemeClr val="tx1"/>
            </a:solidFill>
          </a:ln>
        </p:spPr>
        <p:txBody>
          <a:bodyPr wrap="none">
            <a:spAutoFit/>
          </a:bodyPr>
          <a:lstStyle/>
          <a:p>
            <a:pPr algn="ctr"/>
            <a:r>
              <a:rPr lang="en-US" sz="2800" dirty="0" smtClean="0">
                <a:latin typeface="Times New Roman" pitchFamily="18" charset="0"/>
                <a:cs typeface="Times New Roman" pitchFamily="18" charset="0"/>
              </a:rPr>
              <a:t>Vai trò</a:t>
            </a:r>
          </a:p>
          <a:p>
            <a:pPr algn="ctr"/>
            <a:r>
              <a:rPr lang="en-US" sz="2800" dirty="0" smtClean="0">
                <a:latin typeface="Times New Roman" pitchFamily="18" charset="0"/>
                <a:cs typeface="Times New Roman" pitchFamily="18" charset="0"/>
              </a:rPr>
              <a:t>cung cấp</a:t>
            </a:r>
          </a:p>
          <a:p>
            <a:pPr algn="ctr"/>
            <a:r>
              <a:rPr lang="en-US" sz="2800" dirty="0" smtClean="0">
                <a:latin typeface="Times New Roman" pitchFamily="18" charset="0"/>
                <a:cs typeface="Times New Roman" pitchFamily="18" charset="0"/>
              </a:rPr>
              <a:t>sản phẩm</a:t>
            </a:r>
            <a:endParaRPr lang="en-US" sz="2800" dirty="0">
              <a:latin typeface="Times New Roman" pitchFamily="18" charset="0"/>
              <a:cs typeface="Times New Roman" pitchFamily="18" charset="0"/>
            </a:endParaRPr>
          </a:p>
        </p:txBody>
      </p:sp>
      <p:sp>
        <p:nvSpPr>
          <p:cNvPr id="26" name="Oval 25"/>
          <p:cNvSpPr/>
          <p:nvPr/>
        </p:nvSpPr>
        <p:spPr>
          <a:xfrm>
            <a:off x="1068426" y="1090690"/>
            <a:ext cx="1979574" cy="1341656"/>
          </a:xfrm>
          <a:prstGeom prst="ellipse">
            <a:avLst/>
          </a:prstGeom>
          <a:ln w="12700">
            <a:solidFill>
              <a:schemeClr val="tx1"/>
            </a:solidFill>
          </a:ln>
        </p:spPr>
        <p:txBody>
          <a:bodyPr wrap="none">
            <a:spAutoFit/>
          </a:bodyPr>
          <a:lstStyle/>
          <a:p>
            <a:pPr algn="ctr"/>
            <a:r>
              <a:rPr lang="vi-VN" sz="2800" dirty="0" smtClean="0">
                <a:latin typeface="Times New Roman" pitchFamily="18" charset="0"/>
                <a:cs typeface="Times New Roman" pitchFamily="18" charset="0"/>
              </a:rPr>
              <a:t>Kỹ năng</a:t>
            </a:r>
            <a:endParaRPr lang="en-US" sz="2800" dirty="0" smtClean="0">
              <a:latin typeface="Times New Roman" pitchFamily="18" charset="0"/>
              <a:cs typeface="Times New Roman" pitchFamily="18" charset="0"/>
            </a:endParaRPr>
          </a:p>
          <a:p>
            <a:pPr algn="ctr"/>
            <a:r>
              <a:rPr lang="vi-VN" sz="2800" dirty="0" smtClean="0">
                <a:latin typeface="Times New Roman" pitchFamily="18" charset="0"/>
                <a:cs typeface="Times New Roman" pitchFamily="18" charset="0"/>
              </a:rPr>
              <a:t>cần thiết</a:t>
            </a:r>
            <a:endParaRPr lang="en-US" sz="2800" dirty="0">
              <a:latin typeface="Times New Roman" pitchFamily="18" charset="0"/>
              <a:cs typeface="Times New Roman" pitchFamily="18" charset="0"/>
            </a:endParaRPr>
          </a:p>
        </p:txBody>
      </p:sp>
      <p:cxnSp>
        <p:nvCxnSpPr>
          <p:cNvPr id="5" name="Straight Arrow Connector 4"/>
          <p:cNvCxnSpPr>
            <a:stCxn id="26" idx="6"/>
            <a:endCxn id="18" idx="2"/>
          </p:cNvCxnSpPr>
          <p:nvPr/>
        </p:nvCxnSpPr>
        <p:spPr>
          <a:xfrm flipV="1">
            <a:off x="3048000" y="1326686"/>
            <a:ext cx="1960939" cy="434832"/>
          </a:xfrm>
          <a:prstGeom prst="straightConnector1">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a:stCxn id="26" idx="6"/>
            <a:endCxn id="19" idx="2"/>
          </p:cNvCxnSpPr>
          <p:nvPr/>
        </p:nvCxnSpPr>
        <p:spPr>
          <a:xfrm>
            <a:off x="3048000" y="1761518"/>
            <a:ext cx="466364" cy="309009"/>
          </a:xfrm>
          <a:prstGeom prst="straightConnector1">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a:stCxn id="25" idx="6"/>
            <a:endCxn id="20" idx="2"/>
          </p:cNvCxnSpPr>
          <p:nvPr/>
        </p:nvCxnSpPr>
        <p:spPr>
          <a:xfrm flipV="1">
            <a:off x="2253629" y="3206674"/>
            <a:ext cx="281362" cy="1102499"/>
          </a:xfrm>
          <a:prstGeom prst="straightConnector1">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25" idx="6"/>
            <a:endCxn id="24" idx="2"/>
          </p:cNvCxnSpPr>
          <p:nvPr/>
        </p:nvCxnSpPr>
        <p:spPr>
          <a:xfrm>
            <a:off x="2253629" y="4309173"/>
            <a:ext cx="612449" cy="363679"/>
          </a:xfrm>
          <a:prstGeom prst="straightConnector1">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25" idx="6"/>
            <a:endCxn id="23" idx="2"/>
          </p:cNvCxnSpPr>
          <p:nvPr/>
        </p:nvCxnSpPr>
        <p:spPr>
          <a:xfrm>
            <a:off x="2253629" y="4309173"/>
            <a:ext cx="995002" cy="1801799"/>
          </a:xfrm>
          <a:prstGeom prst="straightConnector1">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49166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1"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ppt_x"/>
                                          </p:val>
                                        </p:tav>
                                        <p:tav tm="100000">
                                          <p:val>
                                            <p:strVal val="#ppt_x"/>
                                          </p:val>
                                        </p:tav>
                                      </p:tavLst>
                                    </p:anim>
                                    <p:anim calcmode="lin" valueType="num">
                                      <p:cBhvr additive="base">
                                        <p:cTn id="16" dur="500" fill="hold"/>
                                        <p:tgtEl>
                                          <p:spTgt spid="18"/>
                                        </p:tgtEl>
                                        <p:attrNameLst>
                                          <p:attrName>ppt_y</p:attrName>
                                        </p:attrNameLst>
                                      </p:cBhvr>
                                      <p:tavLst>
                                        <p:tav tm="0">
                                          <p:val>
                                            <p:strVal val="0-#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2"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1+#ppt_w/2"/>
                                          </p:val>
                                        </p:tav>
                                        <p:tav tm="100000">
                                          <p:val>
                                            <p:strVal val="#ppt_x"/>
                                          </p:val>
                                        </p:tav>
                                      </p:tavLst>
                                    </p:anim>
                                    <p:anim calcmode="lin" valueType="num">
                                      <p:cBhvr additive="base">
                                        <p:cTn id="26" dur="5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1000"/>
                                        <p:tgtEl>
                                          <p:spTgt spid="9"/>
                                        </p:tgtEl>
                                      </p:cBhvr>
                                    </p:animEffect>
                                    <p:anim calcmode="lin" valueType="num">
                                      <p:cBhvr>
                                        <p:cTn id="36" dur="1000" fill="hold"/>
                                        <p:tgtEl>
                                          <p:spTgt spid="9"/>
                                        </p:tgtEl>
                                        <p:attrNameLst>
                                          <p:attrName>ppt_x</p:attrName>
                                        </p:attrNameLst>
                                      </p:cBhvr>
                                      <p:tavLst>
                                        <p:tav tm="0">
                                          <p:val>
                                            <p:strVal val="#ppt_x"/>
                                          </p:val>
                                        </p:tav>
                                        <p:tav tm="100000">
                                          <p:val>
                                            <p:strVal val="#ppt_x"/>
                                          </p:val>
                                        </p:tav>
                                      </p:tavLst>
                                    </p:anim>
                                    <p:anim calcmode="lin" valueType="num">
                                      <p:cBhvr>
                                        <p:cTn id="37" dur="1000" fill="hold"/>
                                        <p:tgtEl>
                                          <p:spTgt spid="9"/>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1000"/>
                                        <p:tgtEl>
                                          <p:spTgt spid="20"/>
                                        </p:tgtEl>
                                      </p:cBhvr>
                                    </p:animEffect>
                                    <p:anim calcmode="lin" valueType="num">
                                      <p:cBhvr>
                                        <p:cTn id="41" dur="1000" fill="hold"/>
                                        <p:tgtEl>
                                          <p:spTgt spid="20"/>
                                        </p:tgtEl>
                                        <p:attrNameLst>
                                          <p:attrName>ppt_x</p:attrName>
                                        </p:attrNameLst>
                                      </p:cBhvr>
                                      <p:tavLst>
                                        <p:tav tm="0">
                                          <p:val>
                                            <p:strVal val="#ppt_x"/>
                                          </p:val>
                                        </p:tav>
                                        <p:tav tm="100000">
                                          <p:val>
                                            <p:strVal val="#ppt_x"/>
                                          </p:val>
                                        </p:tav>
                                      </p:tavLst>
                                    </p:anim>
                                    <p:anim calcmode="lin" valueType="num">
                                      <p:cBhvr>
                                        <p:cTn id="42"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barn(inVertical)">
                                      <p:cBhvr>
                                        <p:cTn id="47" dur="500"/>
                                        <p:tgtEl>
                                          <p:spTgt spid="11"/>
                                        </p:tgtEl>
                                      </p:cBhvr>
                                    </p:animEffect>
                                  </p:childTnLst>
                                </p:cTn>
                              </p:par>
                              <p:par>
                                <p:cTn id="48" presetID="16" presetClass="entr" presetSubtype="21" fill="hold" grpId="0" nodeType="with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barn(inVertical)">
                                      <p:cBhvr>
                                        <p:cTn id="50" dur="500"/>
                                        <p:tgtEl>
                                          <p:spTgt spid="24"/>
                                        </p:tgtEl>
                                      </p:cBhvr>
                                    </p:animEffect>
                                  </p:childTnLst>
                                </p:cTn>
                              </p:par>
                            </p:childTnLst>
                          </p:cTn>
                        </p:par>
                      </p:childTnLst>
                    </p:cTn>
                  </p:par>
                  <p:par>
                    <p:cTn id="51" fill="hold">
                      <p:stCondLst>
                        <p:cond delay="indefinite"/>
                      </p:stCondLst>
                      <p:childTnLst>
                        <p:par>
                          <p:cTn id="52" fill="hold">
                            <p:stCondLst>
                              <p:cond delay="0"/>
                            </p:stCondLst>
                            <p:childTnLst>
                              <p:par>
                                <p:cTn id="53" presetID="6" presetClass="entr" presetSubtype="16" fill="hold" nodeType="click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circle(in)">
                                      <p:cBhvr>
                                        <p:cTn id="55" dur="2000"/>
                                        <p:tgtEl>
                                          <p:spTgt spid="13"/>
                                        </p:tgtEl>
                                      </p:cBhvr>
                                    </p:animEffect>
                                  </p:childTnLst>
                                </p:cTn>
                              </p:par>
                              <p:par>
                                <p:cTn id="56" presetID="6" presetClass="entr" presetSubtype="16"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circle(in)">
                                      <p:cBhvr>
                                        <p:cTn id="58"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3" grpId="0" animBg="1"/>
      <p:bldP spid="24" grpId="0" animBg="1"/>
      <p:bldP spid="25"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lowchart: Process 20"/>
          <p:cNvSpPr/>
          <p:nvPr/>
        </p:nvSpPr>
        <p:spPr>
          <a:xfrm>
            <a:off x="2722607" y="3485187"/>
            <a:ext cx="6079741" cy="1938992"/>
          </a:xfrm>
          <a:prstGeom prst="flowChartProcess">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r="100000" b="100000"/>
            </a:path>
            <a:tileRect l="-100000" t="-100000"/>
          </a:gradFill>
          <a:ln w="12700">
            <a:solidFill>
              <a:schemeClr val="tx1"/>
            </a:solidFill>
          </a:ln>
        </p:spPr>
        <p:txBody>
          <a:bodyPr wrap="none">
            <a:spAutoFit/>
          </a:bodyPr>
          <a:lstStyle/>
          <a:p>
            <a:pPr algn="just"/>
            <a:r>
              <a:rPr lang="vi-VN" sz="2400" dirty="0" smtClean="0">
                <a:latin typeface="Times New Roman" pitchFamily="18" charset="0"/>
                <a:cs typeface="Times New Roman" pitchFamily="18" charset="0"/>
              </a:rPr>
              <a:t>- Thiết lập các điều khoản hợp đồng thống nhất.</a:t>
            </a:r>
          </a:p>
          <a:p>
            <a:pPr algn="just"/>
            <a:r>
              <a:rPr lang="vi-VN" sz="2400" dirty="0" smtClean="0">
                <a:latin typeface="Times New Roman" pitchFamily="18" charset="0"/>
                <a:cs typeface="Times New Roman" pitchFamily="18" charset="0"/>
              </a:rPr>
              <a:t>- Thiết lập các chính sách nhân sự.</a:t>
            </a:r>
          </a:p>
          <a:p>
            <a:pPr algn="just"/>
            <a:r>
              <a:rPr lang="vi-VN" sz="2400" dirty="0" smtClean="0">
                <a:latin typeface="Times New Roman" pitchFamily="18" charset="0"/>
                <a:cs typeface="Times New Roman" pitchFamily="18" charset="0"/>
              </a:rPr>
              <a:t>- Thiết lập các hợp đồng lao động.</a:t>
            </a:r>
          </a:p>
          <a:p>
            <a:pPr algn="just"/>
            <a:r>
              <a:rPr lang="vi-VN" sz="2400" dirty="0" smtClean="0">
                <a:latin typeface="Times New Roman" pitchFamily="18" charset="0"/>
                <a:cs typeface="Times New Roman" pitchFamily="18" charset="0"/>
              </a:rPr>
              <a:t>- Thiết lập các chỉ dẫn và phân công công việc.</a:t>
            </a:r>
          </a:p>
          <a:p>
            <a:pPr algn="just"/>
            <a:r>
              <a:rPr lang="vi-VN" sz="2400" dirty="0" smtClean="0">
                <a:latin typeface="Times New Roman" pitchFamily="18" charset="0"/>
                <a:cs typeface="Times New Roman" pitchFamily="18" charset="0"/>
              </a:rPr>
              <a:t>- Chỉ ra các công việc cần làm gấp.</a:t>
            </a:r>
            <a:endParaRPr lang="vi-VN" sz="2400" dirty="0">
              <a:latin typeface="Times New Roman" pitchFamily="18" charset="0"/>
              <a:cs typeface="Times New Roman" pitchFamily="18" charset="0"/>
            </a:endParaRPr>
          </a:p>
        </p:txBody>
      </p:sp>
      <p:sp>
        <p:nvSpPr>
          <p:cNvPr id="17" name="Flowchart: Process 16"/>
          <p:cNvSpPr/>
          <p:nvPr/>
        </p:nvSpPr>
        <p:spPr>
          <a:xfrm>
            <a:off x="2671407" y="2483514"/>
            <a:ext cx="5080237" cy="1938992"/>
          </a:xfrm>
          <a:prstGeom prst="flowChartProcess">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r="100000" b="100000"/>
            </a:path>
            <a:tileRect l="-100000" t="-100000"/>
          </a:gradFill>
          <a:ln w="12700">
            <a:solidFill>
              <a:schemeClr val="tx1"/>
            </a:solidFill>
          </a:ln>
        </p:spPr>
        <p:txBody>
          <a:bodyPr wrap="none">
            <a:spAutoFit/>
          </a:bodyPr>
          <a:lstStyle/>
          <a:p>
            <a:pPr algn="just"/>
            <a:r>
              <a:rPr lang="vi-VN" sz="2400" dirty="0" smtClean="0">
                <a:latin typeface="Times New Roman" pitchFamily="18" charset="0"/>
                <a:cs typeface="Times New Roman" pitchFamily="18" charset="0"/>
              </a:rPr>
              <a:t>- So sánh chi phí với ngân sách.</a:t>
            </a:r>
          </a:p>
          <a:p>
            <a:pPr algn="just"/>
            <a:r>
              <a:rPr lang="vi-VN" sz="2400" dirty="0" smtClean="0">
                <a:latin typeface="Times New Roman" pitchFamily="18" charset="0"/>
                <a:cs typeface="Times New Roman" pitchFamily="18" charset="0"/>
              </a:rPr>
              <a:t>- So sánh thực hiện định mức lao động.</a:t>
            </a:r>
          </a:p>
          <a:p>
            <a:pPr algn="just"/>
            <a:r>
              <a:rPr lang="vi-VN" sz="2400" dirty="0" smtClean="0">
                <a:latin typeface="Times New Roman" pitchFamily="18" charset="0"/>
                <a:cs typeface="Times New Roman" pitchFamily="18" charset="0"/>
              </a:rPr>
              <a:t>- Kiểm tra chất lượng.</a:t>
            </a:r>
          </a:p>
          <a:p>
            <a:pPr algn="just"/>
            <a:r>
              <a:rPr lang="vi-VN" sz="2400" dirty="0" smtClean="0">
                <a:latin typeface="Times New Roman" pitchFamily="18" charset="0"/>
                <a:cs typeface="Times New Roman" pitchFamily="18" charset="0"/>
              </a:rPr>
              <a:t>- So sánh quá trình sản xuất với tiến độ.</a:t>
            </a:r>
          </a:p>
          <a:p>
            <a:pPr algn="just"/>
            <a:r>
              <a:rPr lang="vi-VN" sz="2400" dirty="0" smtClean="0">
                <a:latin typeface="Times New Roman" pitchFamily="18" charset="0"/>
                <a:cs typeface="Times New Roman" pitchFamily="18" charset="0"/>
              </a:rPr>
              <a:t>- So sánh tồn kho với mức hợp lý.</a:t>
            </a:r>
            <a:endParaRPr lang="vi-VN" sz="2400" dirty="0">
              <a:latin typeface="Times New Roman" pitchFamily="18" charset="0"/>
              <a:cs typeface="Times New Roman" pitchFamily="18" charset="0"/>
            </a:endParaRPr>
          </a:p>
        </p:txBody>
      </p:sp>
      <p:sp>
        <p:nvSpPr>
          <p:cNvPr id="16" name="Flowchart: Process 15"/>
          <p:cNvSpPr/>
          <p:nvPr/>
        </p:nvSpPr>
        <p:spPr>
          <a:xfrm>
            <a:off x="2133600" y="1512988"/>
            <a:ext cx="6155852" cy="1569660"/>
          </a:xfrm>
          <a:prstGeom prst="flowChartProcess">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r="100000" b="100000"/>
            </a:path>
            <a:tileRect l="-100000" t="-100000"/>
          </a:gradFill>
          <a:ln w="12700">
            <a:solidFill>
              <a:schemeClr val="tx1"/>
            </a:solidFill>
          </a:ln>
        </p:spPr>
        <p:txBody>
          <a:bodyPr wrap="none">
            <a:spAutoFit/>
          </a:bodyPr>
          <a:lstStyle/>
          <a:p>
            <a:pPr algn="just"/>
            <a:r>
              <a:rPr lang="vi-VN" sz="2400" dirty="0" smtClean="0">
                <a:latin typeface="Times New Roman" pitchFamily="18" charset="0"/>
                <a:cs typeface="Times New Roman" pitchFamily="18" charset="0"/>
              </a:rPr>
              <a:t>- Ra quyết định cơ cấu tổ chức của hệ thống.</a:t>
            </a:r>
          </a:p>
          <a:p>
            <a:pPr algn="just"/>
            <a:r>
              <a:rPr lang="vi-VN" sz="2400" dirty="0" smtClean="0">
                <a:latin typeface="Times New Roman" pitchFamily="18" charset="0"/>
                <a:cs typeface="Times New Roman" pitchFamily="18" charset="0"/>
              </a:rPr>
              <a:t>- Thiết kế nơi làm việc.</a:t>
            </a:r>
          </a:p>
          <a:p>
            <a:pPr algn="just"/>
            <a:r>
              <a:rPr lang="vi-VN" sz="2400" dirty="0" smtClean="0">
                <a:latin typeface="Times New Roman" pitchFamily="18" charset="0"/>
                <a:cs typeface="Times New Roman" pitchFamily="18" charset="0"/>
              </a:rPr>
              <a:t>- Phân công trách nhiệm cho mỗi hoạt động.</a:t>
            </a:r>
          </a:p>
          <a:p>
            <a:pPr algn="just"/>
            <a:r>
              <a:rPr lang="vi-VN" sz="2400" dirty="0" smtClean="0">
                <a:latin typeface="Times New Roman" pitchFamily="18" charset="0"/>
                <a:cs typeface="Times New Roman" pitchFamily="18" charset="0"/>
              </a:rPr>
              <a:t>- Sắp xếp mạng lưới nhà cung ứng và nhận thầu.</a:t>
            </a:r>
            <a:endParaRPr lang="vi-VN" sz="2400" dirty="0">
              <a:latin typeface="Times New Roman" pitchFamily="18" charset="0"/>
              <a:cs typeface="Times New Roman" pitchFamily="18" charset="0"/>
            </a:endParaRPr>
          </a:p>
        </p:txBody>
      </p:sp>
      <p:sp>
        <p:nvSpPr>
          <p:cNvPr id="23" name="Flowchart: Process 22"/>
          <p:cNvSpPr/>
          <p:nvPr/>
        </p:nvSpPr>
        <p:spPr>
          <a:xfrm>
            <a:off x="2055948" y="880637"/>
            <a:ext cx="6894836" cy="2677656"/>
          </a:xfrm>
          <a:prstGeom prst="flowChartProcess">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r="100000" b="100000"/>
            </a:path>
            <a:tileRect l="-100000" t="-100000"/>
          </a:gradFill>
          <a:ln w="12700">
            <a:solidFill>
              <a:schemeClr val="tx1"/>
            </a:solidFill>
          </a:ln>
        </p:spPr>
        <p:txBody>
          <a:bodyPr wrap="none">
            <a:spAutoFit/>
          </a:bodyPr>
          <a:lstStyle/>
          <a:p>
            <a:pPr algn="just"/>
            <a:r>
              <a:rPr lang="vi-VN" sz="2400" dirty="0" smtClean="0">
                <a:latin typeface="Times New Roman" pitchFamily="18" charset="0"/>
                <a:cs typeface="Times New Roman" pitchFamily="18" charset="0"/>
              </a:rPr>
              <a:t>- Quyết định về tập hợp sản phẩm hay dịch vụ.</a:t>
            </a:r>
          </a:p>
          <a:p>
            <a:pPr algn="just"/>
            <a:r>
              <a:rPr lang="vi-VN" sz="2400" dirty="0" smtClean="0">
                <a:latin typeface="Times New Roman" pitchFamily="18" charset="0"/>
                <a:cs typeface="Times New Roman" pitchFamily="18" charset="0"/>
              </a:rPr>
              <a:t>- Xây dựng kế hoạch tiến độ, kế hoạch năng lực </a:t>
            </a:r>
            <a:r>
              <a:rPr lang="en-US" sz="2400" dirty="0" smtClean="0">
                <a:latin typeface="Times New Roman" pitchFamily="18" charset="0"/>
                <a:cs typeface="Times New Roman" pitchFamily="18" charset="0"/>
              </a:rPr>
              <a:t>SX</a:t>
            </a:r>
            <a:r>
              <a:rPr lang="vi-VN" sz="2400" dirty="0" smtClean="0">
                <a:latin typeface="Times New Roman" pitchFamily="18" charset="0"/>
                <a:cs typeface="Times New Roman" pitchFamily="18" charset="0"/>
              </a:rPr>
              <a:t>.</a:t>
            </a:r>
          </a:p>
          <a:p>
            <a:pPr algn="just"/>
            <a:r>
              <a:rPr lang="vi-VN" sz="2400" dirty="0" smtClean="0">
                <a:latin typeface="Times New Roman" pitchFamily="18" charset="0"/>
                <a:cs typeface="Times New Roman" pitchFamily="18" charset="0"/>
              </a:rPr>
              <a:t>- Lập kế hoạch bố trí nhà xưởng, máy móc thiết bị.</a:t>
            </a:r>
          </a:p>
          <a:p>
            <a:pPr algn="just"/>
            <a:r>
              <a:rPr lang="vi-VN" sz="2400" dirty="0" smtClean="0">
                <a:latin typeface="Times New Roman" pitchFamily="18" charset="0"/>
                <a:cs typeface="Times New Roman" pitchFamily="18" charset="0"/>
              </a:rPr>
              <a:t>- Thiết lập các dự án cải tiến và các dự án khác.</a:t>
            </a:r>
          </a:p>
          <a:p>
            <a:pPr algn="just"/>
            <a:r>
              <a:rPr lang="vi-VN" sz="2400" dirty="0" smtClean="0">
                <a:latin typeface="Times New Roman" pitchFamily="18" charset="0"/>
                <a:cs typeface="Times New Roman" pitchFamily="18" charset="0"/>
              </a:rPr>
              <a:t>- Quyết định phương pháp sản xuất cho mỗi mặt hàng.</a:t>
            </a:r>
          </a:p>
          <a:p>
            <a:pPr algn="just"/>
            <a:r>
              <a:rPr lang="vi-VN" sz="2400" dirty="0" smtClean="0">
                <a:latin typeface="Times New Roman" pitchFamily="18" charset="0"/>
                <a:cs typeface="Times New Roman" pitchFamily="18" charset="0"/>
              </a:rPr>
              <a:t>- Tổ chức thay đổi các quá trình sản xuất.</a:t>
            </a:r>
          </a:p>
          <a:p>
            <a:pPr algn="just"/>
            <a:r>
              <a:rPr lang="vi-VN" sz="2400" dirty="0" smtClean="0">
                <a:latin typeface="Times New Roman" pitchFamily="18" charset="0"/>
                <a:cs typeface="Times New Roman" pitchFamily="18" charset="0"/>
              </a:rPr>
              <a:t>- Lập kế hoạch trang bị máy móc thiết bị.</a:t>
            </a:r>
            <a:endParaRPr lang="vi-VN" sz="2400" dirty="0">
              <a:latin typeface="Times New Roman" pitchFamily="18" charset="0"/>
              <a:cs typeface="Times New Roman" pitchFamily="18" charset="0"/>
            </a:endParaRPr>
          </a:p>
        </p:txBody>
      </p:sp>
      <p:sp>
        <p:nvSpPr>
          <p:cNvPr id="4" name="Rectangle 3"/>
          <p:cNvSpPr/>
          <p:nvPr/>
        </p:nvSpPr>
        <p:spPr>
          <a:xfrm>
            <a:off x="-3110" y="18862"/>
            <a:ext cx="9147110" cy="400110"/>
          </a:xfrm>
          <a:prstGeom prst="rect">
            <a:avLst/>
          </a:prstGeom>
        </p:spPr>
        <p:txBody>
          <a:bodyPr wrap="square">
            <a:spAutoFit/>
          </a:bodyPr>
          <a:lstStyle/>
          <a:p>
            <a:r>
              <a:rPr lang="en-US" sz="2000" b="1" dirty="0" smtClean="0">
                <a:latin typeface="Times New Roman" pitchFamily="18" charset="0"/>
                <a:cs typeface="Times New Roman" pitchFamily="18" charset="0"/>
              </a:rPr>
              <a:t>KHÁI NIỆM CHUNG VỀ TỔ CHỨC VÀ QUẢN LÝ SẢN XUẤT</a:t>
            </a:r>
            <a:endParaRPr lang="en-US" sz="2000" dirty="0">
              <a:latin typeface="Times New Roman" pitchFamily="18" charset="0"/>
              <a:cs typeface="Times New Roman" pitchFamily="18" charset="0"/>
            </a:endParaRPr>
          </a:p>
        </p:txBody>
      </p:sp>
      <p:sp>
        <p:nvSpPr>
          <p:cNvPr id="43" name="Rectangle 42"/>
          <p:cNvSpPr/>
          <p:nvPr/>
        </p:nvSpPr>
        <p:spPr>
          <a:xfrm>
            <a:off x="75693" y="418972"/>
            <a:ext cx="9068305" cy="461665"/>
          </a:xfrm>
          <a:prstGeom prst="rect">
            <a:avLst/>
          </a:prstGeom>
        </p:spPr>
        <p:txBody>
          <a:bodyPr wrap="square">
            <a:spAutoFit/>
          </a:bodyPr>
          <a:lstStyle/>
          <a:p>
            <a:pPr algn="ctr"/>
            <a:r>
              <a:rPr lang="vi-VN" sz="2400" b="1" i="1" dirty="0" smtClean="0">
                <a:latin typeface="Times New Roman" pitchFamily="18" charset="0"/>
                <a:cs typeface="Times New Roman" pitchFamily="18" charset="0"/>
              </a:rPr>
              <a:t>Hoạt động của Người quản trị sản xuất</a:t>
            </a:r>
            <a:endParaRPr lang="en-US" sz="2400" dirty="0">
              <a:latin typeface="Times New Roman" pitchFamily="18" charset="0"/>
              <a:cs typeface="Times New Roman" pitchFamily="18" charset="0"/>
            </a:endParaRPr>
          </a:p>
        </p:txBody>
      </p:sp>
      <p:sp>
        <p:nvSpPr>
          <p:cNvPr id="18" name="Flowchart: Process 17"/>
          <p:cNvSpPr/>
          <p:nvPr/>
        </p:nvSpPr>
        <p:spPr>
          <a:xfrm>
            <a:off x="361084" y="2021932"/>
            <a:ext cx="1244251" cy="523220"/>
          </a:xfrm>
          <a:prstGeom prst="flowChartProcess">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r="100000" b="100000"/>
            </a:path>
            <a:tileRect l="-100000" t="-100000"/>
          </a:gradFill>
          <a:ln w="12700">
            <a:solidFill>
              <a:schemeClr val="tx1"/>
            </a:solidFill>
          </a:ln>
        </p:spPr>
        <p:txBody>
          <a:bodyPr wrap="none">
            <a:spAutoFit/>
          </a:bodyPr>
          <a:lstStyle/>
          <a:p>
            <a:pPr algn="ctr"/>
            <a:r>
              <a:rPr lang="en-US" sz="2800" dirty="0" smtClean="0">
                <a:latin typeface="Times New Roman" pitchFamily="18" charset="0"/>
                <a:cs typeface="Times New Roman" pitchFamily="18" charset="0"/>
              </a:rPr>
              <a:t>tổ chức</a:t>
            </a:r>
            <a:endParaRPr lang="en-US" sz="2800" dirty="0">
              <a:latin typeface="Times New Roman" pitchFamily="18" charset="0"/>
              <a:cs typeface="Times New Roman" pitchFamily="18" charset="0"/>
            </a:endParaRPr>
          </a:p>
        </p:txBody>
      </p:sp>
      <p:sp>
        <p:nvSpPr>
          <p:cNvPr id="19" name="Flowchart: Process 18"/>
          <p:cNvSpPr/>
          <p:nvPr/>
        </p:nvSpPr>
        <p:spPr>
          <a:xfrm>
            <a:off x="199181" y="2978789"/>
            <a:ext cx="1568057" cy="523220"/>
          </a:xfrm>
          <a:prstGeom prst="flowChartProcess">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r="100000" b="100000"/>
            </a:path>
            <a:tileRect l="-100000" t="-100000"/>
          </a:gradFill>
          <a:ln w="12700">
            <a:solidFill>
              <a:schemeClr val="tx1"/>
            </a:solidFill>
          </a:ln>
        </p:spPr>
        <p:txBody>
          <a:bodyPr wrap="none">
            <a:spAutoFit/>
          </a:bodyPr>
          <a:lstStyle/>
          <a:p>
            <a:pPr algn="ctr"/>
            <a:r>
              <a:rPr lang="en-US" sz="2800" dirty="0" smtClean="0">
                <a:latin typeface="Times New Roman" pitchFamily="18" charset="0"/>
                <a:cs typeface="Times New Roman" pitchFamily="18" charset="0"/>
              </a:rPr>
              <a:t>kiểm soát</a:t>
            </a:r>
            <a:endParaRPr lang="en-US" sz="2800" dirty="0">
              <a:latin typeface="Times New Roman" pitchFamily="18" charset="0"/>
              <a:cs typeface="Times New Roman" pitchFamily="18" charset="0"/>
            </a:endParaRPr>
          </a:p>
        </p:txBody>
      </p:sp>
      <p:sp>
        <p:nvSpPr>
          <p:cNvPr id="20" name="Flowchart: Process 19"/>
          <p:cNvSpPr/>
          <p:nvPr/>
        </p:nvSpPr>
        <p:spPr>
          <a:xfrm>
            <a:off x="219654" y="3935646"/>
            <a:ext cx="1527110" cy="523220"/>
          </a:xfrm>
          <a:prstGeom prst="flowChartProcess">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r="100000" b="100000"/>
            </a:path>
            <a:tileRect l="-100000" t="-100000"/>
          </a:gradFill>
          <a:ln w="12700">
            <a:solidFill>
              <a:schemeClr val="tx1"/>
            </a:solidFill>
          </a:ln>
        </p:spPr>
        <p:txBody>
          <a:bodyPr wrap="square">
            <a:spAutoFit/>
          </a:bodyPr>
          <a:lstStyle/>
          <a:p>
            <a:pPr algn="ctr"/>
            <a:r>
              <a:rPr lang="vi-VN" sz="2800" dirty="0" smtClean="0">
                <a:latin typeface="Times New Roman" pitchFamily="18" charset="0"/>
                <a:cs typeface="Times New Roman" pitchFamily="18" charset="0"/>
              </a:rPr>
              <a:t>lãnh đạo</a:t>
            </a:r>
            <a:endParaRPr lang="en-US" sz="2800" dirty="0">
              <a:latin typeface="Times New Roman" pitchFamily="18" charset="0"/>
              <a:cs typeface="Times New Roman" pitchFamily="18" charset="0"/>
            </a:endParaRPr>
          </a:p>
        </p:txBody>
      </p:sp>
      <p:sp>
        <p:nvSpPr>
          <p:cNvPr id="24" name="Flowchart: Process 23"/>
          <p:cNvSpPr/>
          <p:nvPr/>
        </p:nvSpPr>
        <p:spPr>
          <a:xfrm>
            <a:off x="252881" y="5849362"/>
            <a:ext cx="1460656" cy="523220"/>
          </a:xfrm>
          <a:prstGeom prst="flowChartProcess">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r="100000" b="100000"/>
            </a:path>
            <a:tileRect l="-100000" t="-100000"/>
          </a:gradFill>
          <a:ln w="12700">
            <a:solidFill>
              <a:schemeClr val="tx1"/>
            </a:solidFill>
          </a:ln>
        </p:spPr>
        <p:txBody>
          <a:bodyPr wrap="none">
            <a:spAutoFit/>
          </a:bodyPr>
          <a:lstStyle/>
          <a:p>
            <a:pPr algn="ctr"/>
            <a:r>
              <a:rPr lang="vi-VN" sz="2800" dirty="0" smtClean="0">
                <a:latin typeface="Times New Roman" pitchFamily="18" charset="0"/>
                <a:cs typeface="Times New Roman" pitchFamily="18" charset="0"/>
              </a:rPr>
              <a:t>phối hợp</a:t>
            </a:r>
            <a:endParaRPr lang="en-US" sz="2800" dirty="0">
              <a:latin typeface="Times New Roman" pitchFamily="18" charset="0"/>
              <a:cs typeface="Times New Roman" pitchFamily="18" charset="0"/>
            </a:endParaRPr>
          </a:p>
        </p:txBody>
      </p:sp>
      <p:sp>
        <p:nvSpPr>
          <p:cNvPr id="25" name="Flowchart: Process 24"/>
          <p:cNvSpPr/>
          <p:nvPr/>
        </p:nvSpPr>
        <p:spPr>
          <a:xfrm>
            <a:off x="178341" y="4892503"/>
            <a:ext cx="1609736" cy="523220"/>
          </a:xfrm>
          <a:prstGeom prst="flowChartProcess">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r="100000" b="100000"/>
            </a:path>
            <a:tileRect l="-100000" t="-100000"/>
          </a:gradFill>
          <a:ln w="12700">
            <a:solidFill>
              <a:schemeClr val="tx1"/>
            </a:solidFill>
          </a:ln>
        </p:spPr>
        <p:txBody>
          <a:bodyPr wrap="none">
            <a:spAutoFit/>
          </a:bodyPr>
          <a:lstStyle/>
          <a:p>
            <a:pPr algn="ctr"/>
            <a:r>
              <a:rPr lang="vi-VN" sz="2800" dirty="0" smtClean="0">
                <a:latin typeface="Times New Roman" pitchFamily="18" charset="0"/>
                <a:cs typeface="Times New Roman" pitchFamily="18" charset="0"/>
              </a:rPr>
              <a:t>động viên</a:t>
            </a:r>
            <a:endParaRPr lang="en-US" sz="2800" dirty="0">
              <a:latin typeface="Times New Roman" pitchFamily="18" charset="0"/>
              <a:cs typeface="Times New Roman" pitchFamily="18" charset="0"/>
            </a:endParaRPr>
          </a:p>
        </p:txBody>
      </p:sp>
      <p:sp>
        <p:nvSpPr>
          <p:cNvPr id="26" name="Flowchart: Process 25"/>
          <p:cNvSpPr/>
          <p:nvPr/>
        </p:nvSpPr>
        <p:spPr>
          <a:xfrm>
            <a:off x="98993" y="1065075"/>
            <a:ext cx="1768433" cy="523220"/>
          </a:xfrm>
          <a:prstGeom prst="flowChartProcess">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r="100000" b="100000"/>
            </a:path>
            <a:tileRect l="-100000" t="-100000"/>
          </a:gradFill>
          <a:ln w="12700">
            <a:solidFill>
              <a:schemeClr val="tx1"/>
            </a:solidFill>
          </a:ln>
        </p:spPr>
        <p:txBody>
          <a:bodyPr wrap="none">
            <a:spAutoFit/>
          </a:bodyPr>
          <a:lstStyle/>
          <a:p>
            <a:pPr algn="ctr"/>
            <a:r>
              <a:rPr lang="vi-VN" sz="2800" dirty="0" smtClean="0">
                <a:latin typeface="Times New Roman" pitchFamily="18" charset="0"/>
                <a:cs typeface="Times New Roman" pitchFamily="18" charset="0"/>
              </a:rPr>
              <a:t>hoạch định</a:t>
            </a:r>
            <a:endParaRPr lang="en-US" sz="2800" dirty="0">
              <a:latin typeface="Times New Roman" pitchFamily="18" charset="0"/>
              <a:cs typeface="Times New Roman" pitchFamily="18" charset="0"/>
            </a:endParaRPr>
          </a:p>
        </p:txBody>
      </p:sp>
      <p:sp>
        <p:nvSpPr>
          <p:cNvPr id="22" name="Flowchart: Process 21"/>
          <p:cNvSpPr/>
          <p:nvPr/>
        </p:nvSpPr>
        <p:spPr>
          <a:xfrm>
            <a:off x="1846170" y="4458866"/>
            <a:ext cx="7235533" cy="1200329"/>
          </a:xfrm>
          <a:prstGeom prst="flowChartProcess">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r="100000" b="100000"/>
            </a:path>
            <a:tileRect l="-100000" t="-100000"/>
          </a:gradFill>
          <a:ln w="12700">
            <a:solidFill>
              <a:schemeClr val="tx1"/>
            </a:solidFill>
          </a:ln>
        </p:spPr>
        <p:txBody>
          <a:bodyPr wrap="square">
            <a:spAutoFit/>
          </a:bodyPr>
          <a:lstStyle/>
          <a:p>
            <a:pPr algn="just"/>
            <a:r>
              <a:rPr lang="vi-VN" sz="2400" dirty="0" smtClean="0">
                <a:latin typeface="Times New Roman" pitchFamily="18" charset="0"/>
                <a:cs typeface="Times New Roman" pitchFamily="18" charset="0"/>
              </a:rPr>
              <a:t>- Khuyến khích thông qua khen ngợi, công nhận.</a:t>
            </a:r>
          </a:p>
          <a:p>
            <a:pPr algn="just"/>
            <a:r>
              <a:rPr lang="vi-VN" sz="2400" dirty="0" smtClean="0">
                <a:latin typeface="Times New Roman" pitchFamily="18" charset="0"/>
                <a:cs typeface="Times New Roman" pitchFamily="18" charset="0"/>
              </a:rPr>
              <a:t>- Khuyến khích thông qua vật chất.</a:t>
            </a:r>
          </a:p>
          <a:p>
            <a:pPr algn="just"/>
            <a:r>
              <a:rPr lang="vi-VN" sz="2400" dirty="0" smtClean="0">
                <a:latin typeface="Times New Roman" pitchFamily="18" charset="0"/>
                <a:cs typeface="Times New Roman" pitchFamily="18" charset="0"/>
              </a:rPr>
              <a:t>- Động viên qua các công việc phong phú, thay đổi.</a:t>
            </a:r>
            <a:endParaRPr lang="vi-VN" sz="2400" dirty="0">
              <a:latin typeface="Times New Roman" pitchFamily="18" charset="0"/>
              <a:cs typeface="Times New Roman" pitchFamily="18" charset="0"/>
            </a:endParaRPr>
          </a:p>
        </p:txBody>
      </p:sp>
      <p:sp>
        <p:nvSpPr>
          <p:cNvPr id="27" name="Flowchart: Process 26"/>
          <p:cNvSpPr/>
          <p:nvPr/>
        </p:nvSpPr>
        <p:spPr>
          <a:xfrm>
            <a:off x="1764466" y="2740819"/>
            <a:ext cx="7334939" cy="3631763"/>
          </a:xfrm>
          <a:prstGeom prst="flowChartProcess">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r="100000" b="100000"/>
            </a:path>
            <a:tileRect l="-100000" t="-100000"/>
          </a:gradFill>
          <a:ln w="12700">
            <a:solidFill>
              <a:schemeClr val="tx1"/>
            </a:solidFill>
          </a:ln>
        </p:spPr>
        <p:txBody>
          <a:bodyPr wrap="square">
            <a:spAutoFit/>
          </a:bodyPr>
          <a:lstStyle/>
          <a:p>
            <a:pPr algn="just"/>
            <a:r>
              <a:rPr lang="vi-VN" sz="2300" dirty="0" smtClean="0">
                <a:latin typeface="Times New Roman" pitchFamily="18" charset="0"/>
                <a:cs typeface="Times New Roman" pitchFamily="18" charset="0"/>
              </a:rPr>
              <a:t>- Thực hiện phối hợp qua các kế hoạch thống nhất.</a:t>
            </a:r>
          </a:p>
          <a:p>
            <a:pPr algn="just"/>
            <a:r>
              <a:rPr lang="vi-VN" sz="2300" dirty="0" smtClean="0">
                <a:latin typeface="Times New Roman" pitchFamily="18" charset="0"/>
                <a:cs typeface="Times New Roman" pitchFamily="18" charset="0"/>
              </a:rPr>
              <a:t>- Phối hợp qua các cơ sở dữ liệu được tiêu chuẩn hóa.</a:t>
            </a:r>
          </a:p>
          <a:p>
            <a:pPr algn="just"/>
            <a:r>
              <a:rPr lang="vi-VN" sz="2300" dirty="0" smtClean="0">
                <a:latin typeface="Times New Roman" pitchFamily="18" charset="0"/>
                <a:cs typeface="Times New Roman" pitchFamily="18" charset="0"/>
              </a:rPr>
              <a:t>- Theo dõi công việc hiện tại</a:t>
            </a:r>
            <a:r>
              <a:rPr lang="en-US" sz="2300" dirty="0" smtClean="0">
                <a:latin typeface="Times New Roman" pitchFamily="18" charset="0"/>
                <a:cs typeface="Times New Roman" pitchFamily="18" charset="0"/>
              </a:rPr>
              <a:t>,</a:t>
            </a:r>
            <a:r>
              <a:rPr lang="vi-VN" sz="2300" dirty="0" smtClean="0">
                <a:latin typeface="Times New Roman" pitchFamily="18" charset="0"/>
                <a:cs typeface="Times New Roman" pitchFamily="18" charset="0"/>
              </a:rPr>
              <a:t> giới thiệu công việc cần thiết.</a:t>
            </a:r>
          </a:p>
          <a:p>
            <a:pPr algn="just"/>
            <a:r>
              <a:rPr lang="vi-VN" sz="2300" dirty="0" smtClean="0">
                <a:latin typeface="Times New Roman" pitchFamily="18" charset="0"/>
                <a:cs typeface="Times New Roman" pitchFamily="18" charset="0"/>
              </a:rPr>
              <a:t>- Báo cáo, cung cấp tài liệu và truyền thông.</a:t>
            </a:r>
          </a:p>
          <a:p>
            <a:pPr algn="just"/>
            <a:r>
              <a:rPr lang="vi-VN" sz="2300" dirty="0" smtClean="0">
                <a:latin typeface="Times New Roman" pitchFamily="18" charset="0"/>
                <a:cs typeface="Times New Roman" pitchFamily="18" charset="0"/>
              </a:rPr>
              <a:t>- Phối hợp hoạt động mua sắm, giao hàng, thay đổi thiết kế.</a:t>
            </a:r>
          </a:p>
          <a:p>
            <a:pPr algn="just"/>
            <a:r>
              <a:rPr lang="vi-VN" sz="2300" dirty="0" smtClean="0">
                <a:latin typeface="Times New Roman" pitchFamily="18" charset="0"/>
                <a:cs typeface="Times New Roman" pitchFamily="18" charset="0"/>
              </a:rPr>
              <a:t>- Chịu trách nhiệm với khách hàng về trạng thái đơn hàng.</a:t>
            </a:r>
          </a:p>
          <a:p>
            <a:pPr algn="just"/>
            <a:r>
              <a:rPr lang="vi-VN" sz="2300" dirty="0" smtClean="0">
                <a:latin typeface="Times New Roman" pitchFamily="18" charset="0"/>
                <a:cs typeface="Times New Roman" pitchFamily="18" charset="0"/>
              </a:rPr>
              <a:t>- Chức năng giáo dục và phát triển nhân sự.</a:t>
            </a:r>
          </a:p>
          <a:p>
            <a:pPr algn="just"/>
            <a:r>
              <a:rPr lang="vi-VN" sz="2300" dirty="0" smtClean="0">
                <a:latin typeface="Times New Roman" pitchFamily="18" charset="0"/>
                <a:cs typeface="Times New Roman" pitchFamily="18" charset="0"/>
              </a:rPr>
              <a:t>- Khuyến khích công nhân tìm ra cách làm việc tốt hơn.</a:t>
            </a:r>
          </a:p>
          <a:p>
            <a:pPr algn="just"/>
            <a:r>
              <a:rPr lang="vi-VN" sz="2300" dirty="0" smtClean="0">
                <a:latin typeface="Times New Roman" pitchFamily="18" charset="0"/>
                <a:cs typeface="Times New Roman" pitchFamily="18" charset="0"/>
              </a:rPr>
              <a:t>- Phân công công việc có lợi cho phát triển của công nhân.</a:t>
            </a:r>
          </a:p>
          <a:p>
            <a:pPr algn="just"/>
            <a:r>
              <a:rPr lang="vi-VN" sz="2300" dirty="0" smtClean="0">
                <a:latin typeface="Times New Roman" pitchFamily="18" charset="0"/>
                <a:cs typeface="Times New Roman" pitchFamily="18" charset="0"/>
              </a:rPr>
              <a:t>- Giúp đỡ, đào tạo công nhân.</a:t>
            </a:r>
            <a:endParaRPr lang="vi-VN" sz="2300" dirty="0">
              <a:latin typeface="Times New Roman" pitchFamily="18" charset="0"/>
              <a:cs typeface="Times New Roman" pitchFamily="18" charset="0"/>
            </a:endParaRPr>
          </a:p>
        </p:txBody>
      </p:sp>
    </p:spTree>
    <p:extLst>
      <p:ext uri="{BB962C8B-B14F-4D97-AF65-F5344CB8AC3E}">
        <p14:creationId xmlns:p14="http://schemas.microsoft.com/office/powerpoint/2010/main" val="1826435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0-#ppt_w/2"/>
                                          </p:val>
                                        </p:tav>
                                        <p:tav tm="100000">
                                          <p:val>
                                            <p:strVal val="#ppt_x"/>
                                          </p:val>
                                        </p:tav>
                                      </p:tavLst>
                                    </p:anim>
                                    <p:anim calcmode="lin" valueType="num">
                                      <p:cBhvr additive="base">
                                        <p:cTn id="8" dur="500" fill="hold"/>
                                        <p:tgtEl>
                                          <p:spTgt spid="2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 presetClass="entr" presetSubtype="0" fill="hold" grpId="0" nodeType="afterEffect">
                                  <p:stCondLst>
                                    <p:cond delay="500"/>
                                  </p:stCondLst>
                                  <p:childTnLst>
                                    <p:set>
                                      <p:cBhvr>
                                        <p:cTn id="11" dur="1" fill="hold">
                                          <p:stCondLst>
                                            <p:cond delay="0"/>
                                          </p:stCondLst>
                                        </p:cTn>
                                        <p:tgtEl>
                                          <p:spTgt spid="23">
                                            <p:bg/>
                                          </p:spTgt>
                                        </p:tgtEl>
                                        <p:attrNameLst>
                                          <p:attrName>style.visibility</p:attrName>
                                        </p:attrNameLst>
                                      </p:cBhvr>
                                      <p:to>
                                        <p:strVal val="visible"/>
                                      </p:to>
                                    </p:set>
                                  </p:childTnLst>
                                </p:cTn>
                              </p:par>
                            </p:childTnLst>
                          </p:cTn>
                        </p:par>
                        <p:par>
                          <p:cTn id="12" fill="hold">
                            <p:stCondLst>
                              <p:cond delay="1000"/>
                            </p:stCondLst>
                            <p:childTnLst>
                              <p:par>
                                <p:cTn id="13" presetID="1" presetClass="entr" presetSubtype="0" fill="hold" grpId="0" nodeType="afterEffect">
                                  <p:stCondLst>
                                    <p:cond delay="500"/>
                                  </p:stCondLst>
                                  <p:childTnLst>
                                    <p:set>
                                      <p:cBhvr>
                                        <p:cTn id="14" dur="1" fill="hold">
                                          <p:stCondLst>
                                            <p:cond delay="0"/>
                                          </p:stCondLst>
                                        </p:cTn>
                                        <p:tgtEl>
                                          <p:spTgt spid="23">
                                            <p:txEl>
                                              <p:pRg st="0" end="0"/>
                                            </p:txEl>
                                          </p:spTgt>
                                        </p:tgtEl>
                                        <p:attrNameLst>
                                          <p:attrName>style.visibility</p:attrName>
                                        </p:attrNameLst>
                                      </p:cBhvr>
                                      <p:to>
                                        <p:strVal val="visible"/>
                                      </p:to>
                                    </p:set>
                                  </p:childTnLst>
                                </p:cTn>
                              </p:par>
                            </p:childTnLst>
                          </p:cTn>
                        </p:par>
                        <p:par>
                          <p:cTn id="15" fill="hold">
                            <p:stCondLst>
                              <p:cond delay="1500"/>
                            </p:stCondLst>
                            <p:childTnLst>
                              <p:par>
                                <p:cTn id="16" presetID="1" presetClass="entr" presetSubtype="0" fill="hold" grpId="0" nodeType="afterEffect">
                                  <p:stCondLst>
                                    <p:cond delay="500"/>
                                  </p:stCondLst>
                                  <p:childTnLst>
                                    <p:set>
                                      <p:cBhvr>
                                        <p:cTn id="17" dur="1" fill="hold">
                                          <p:stCondLst>
                                            <p:cond delay="0"/>
                                          </p:stCondLst>
                                        </p:cTn>
                                        <p:tgtEl>
                                          <p:spTgt spid="23">
                                            <p:txEl>
                                              <p:pRg st="1" end="1"/>
                                            </p:txEl>
                                          </p:spTgt>
                                        </p:tgtEl>
                                        <p:attrNameLst>
                                          <p:attrName>style.visibility</p:attrName>
                                        </p:attrNameLst>
                                      </p:cBhvr>
                                      <p:to>
                                        <p:strVal val="visible"/>
                                      </p:to>
                                    </p:set>
                                  </p:childTnLst>
                                </p:cTn>
                              </p:par>
                            </p:childTnLst>
                          </p:cTn>
                        </p:par>
                        <p:par>
                          <p:cTn id="18" fill="hold">
                            <p:stCondLst>
                              <p:cond delay="2000"/>
                            </p:stCondLst>
                            <p:childTnLst>
                              <p:par>
                                <p:cTn id="19" presetID="1" presetClass="entr" presetSubtype="0" fill="hold" grpId="0" nodeType="afterEffect">
                                  <p:stCondLst>
                                    <p:cond delay="500"/>
                                  </p:stCondLst>
                                  <p:childTnLst>
                                    <p:set>
                                      <p:cBhvr>
                                        <p:cTn id="20" dur="1" fill="hold">
                                          <p:stCondLst>
                                            <p:cond delay="0"/>
                                          </p:stCondLst>
                                        </p:cTn>
                                        <p:tgtEl>
                                          <p:spTgt spid="23">
                                            <p:txEl>
                                              <p:pRg st="2" end="2"/>
                                            </p:txEl>
                                          </p:spTgt>
                                        </p:tgtEl>
                                        <p:attrNameLst>
                                          <p:attrName>style.visibility</p:attrName>
                                        </p:attrNameLst>
                                      </p:cBhvr>
                                      <p:to>
                                        <p:strVal val="visible"/>
                                      </p:to>
                                    </p:set>
                                  </p:childTnLst>
                                </p:cTn>
                              </p:par>
                            </p:childTnLst>
                          </p:cTn>
                        </p:par>
                        <p:par>
                          <p:cTn id="21" fill="hold">
                            <p:stCondLst>
                              <p:cond delay="2500"/>
                            </p:stCondLst>
                            <p:childTnLst>
                              <p:par>
                                <p:cTn id="22" presetID="1" presetClass="entr" presetSubtype="0" fill="hold" grpId="0" nodeType="afterEffect">
                                  <p:stCondLst>
                                    <p:cond delay="500"/>
                                  </p:stCondLst>
                                  <p:childTnLst>
                                    <p:set>
                                      <p:cBhvr>
                                        <p:cTn id="23" dur="1" fill="hold">
                                          <p:stCondLst>
                                            <p:cond delay="0"/>
                                          </p:stCondLst>
                                        </p:cTn>
                                        <p:tgtEl>
                                          <p:spTgt spid="23">
                                            <p:txEl>
                                              <p:pRg st="3" end="3"/>
                                            </p:txEl>
                                          </p:spTgt>
                                        </p:tgtEl>
                                        <p:attrNameLst>
                                          <p:attrName>style.visibility</p:attrName>
                                        </p:attrNameLst>
                                      </p:cBhvr>
                                      <p:to>
                                        <p:strVal val="visible"/>
                                      </p:to>
                                    </p:set>
                                  </p:childTnLst>
                                </p:cTn>
                              </p:par>
                            </p:childTnLst>
                          </p:cTn>
                        </p:par>
                        <p:par>
                          <p:cTn id="24" fill="hold">
                            <p:stCondLst>
                              <p:cond delay="3000"/>
                            </p:stCondLst>
                            <p:childTnLst>
                              <p:par>
                                <p:cTn id="25" presetID="1" presetClass="entr" presetSubtype="0" fill="hold" grpId="0" nodeType="afterEffect">
                                  <p:stCondLst>
                                    <p:cond delay="500"/>
                                  </p:stCondLst>
                                  <p:childTnLst>
                                    <p:set>
                                      <p:cBhvr>
                                        <p:cTn id="26" dur="1" fill="hold">
                                          <p:stCondLst>
                                            <p:cond delay="0"/>
                                          </p:stCondLst>
                                        </p:cTn>
                                        <p:tgtEl>
                                          <p:spTgt spid="23">
                                            <p:txEl>
                                              <p:pRg st="4" end="4"/>
                                            </p:txEl>
                                          </p:spTgt>
                                        </p:tgtEl>
                                        <p:attrNameLst>
                                          <p:attrName>style.visibility</p:attrName>
                                        </p:attrNameLst>
                                      </p:cBhvr>
                                      <p:to>
                                        <p:strVal val="visible"/>
                                      </p:to>
                                    </p:set>
                                  </p:childTnLst>
                                </p:cTn>
                              </p:par>
                            </p:childTnLst>
                          </p:cTn>
                        </p:par>
                        <p:par>
                          <p:cTn id="27" fill="hold">
                            <p:stCondLst>
                              <p:cond delay="3500"/>
                            </p:stCondLst>
                            <p:childTnLst>
                              <p:par>
                                <p:cTn id="28" presetID="1" presetClass="entr" presetSubtype="0" fill="hold" grpId="0" nodeType="afterEffect">
                                  <p:stCondLst>
                                    <p:cond delay="500"/>
                                  </p:stCondLst>
                                  <p:childTnLst>
                                    <p:set>
                                      <p:cBhvr>
                                        <p:cTn id="29" dur="1" fill="hold">
                                          <p:stCondLst>
                                            <p:cond delay="0"/>
                                          </p:stCondLst>
                                        </p:cTn>
                                        <p:tgtEl>
                                          <p:spTgt spid="23">
                                            <p:txEl>
                                              <p:pRg st="5" end="5"/>
                                            </p:txEl>
                                          </p:spTgt>
                                        </p:tgtEl>
                                        <p:attrNameLst>
                                          <p:attrName>style.visibility</p:attrName>
                                        </p:attrNameLst>
                                      </p:cBhvr>
                                      <p:to>
                                        <p:strVal val="visible"/>
                                      </p:to>
                                    </p:set>
                                  </p:childTnLst>
                                </p:cTn>
                              </p:par>
                            </p:childTnLst>
                          </p:cTn>
                        </p:par>
                        <p:par>
                          <p:cTn id="30" fill="hold">
                            <p:stCondLst>
                              <p:cond delay="4000"/>
                            </p:stCondLst>
                            <p:childTnLst>
                              <p:par>
                                <p:cTn id="31" presetID="1" presetClass="entr" presetSubtype="0" fill="hold" grpId="0" nodeType="afterEffect">
                                  <p:stCondLst>
                                    <p:cond delay="500"/>
                                  </p:stCondLst>
                                  <p:childTnLst>
                                    <p:set>
                                      <p:cBhvr>
                                        <p:cTn id="32" dur="1" fill="hold">
                                          <p:stCondLst>
                                            <p:cond delay="0"/>
                                          </p:stCondLst>
                                        </p:cTn>
                                        <p:tgtEl>
                                          <p:spTgt spid="23">
                                            <p:txEl>
                                              <p:pRg st="6" end="6"/>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fill="hold"/>
                                        <p:tgtEl>
                                          <p:spTgt spid="18"/>
                                        </p:tgtEl>
                                        <p:attrNameLst>
                                          <p:attrName>ppt_x</p:attrName>
                                        </p:attrNameLst>
                                      </p:cBhvr>
                                      <p:tavLst>
                                        <p:tav tm="0">
                                          <p:val>
                                            <p:strVal val="0-#ppt_w/2"/>
                                          </p:val>
                                        </p:tav>
                                        <p:tav tm="100000">
                                          <p:val>
                                            <p:strVal val="#ppt_x"/>
                                          </p:val>
                                        </p:tav>
                                      </p:tavLst>
                                    </p:anim>
                                    <p:anim calcmode="lin" valueType="num">
                                      <p:cBhvr additive="base">
                                        <p:cTn id="38" dur="500" fill="hold"/>
                                        <p:tgtEl>
                                          <p:spTgt spid="18"/>
                                        </p:tgtEl>
                                        <p:attrNameLst>
                                          <p:attrName>ppt_y</p:attrName>
                                        </p:attrNameLst>
                                      </p:cBhvr>
                                      <p:tavLst>
                                        <p:tav tm="0">
                                          <p:val>
                                            <p:strVal val="#ppt_y"/>
                                          </p:val>
                                        </p:tav>
                                        <p:tav tm="100000">
                                          <p:val>
                                            <p:strVal val="#ppt_y"/>
                                          </p:val>
                                        </p:tav>
                                      </p:tavLst>
                                    </p:anim>
                                  </p:childTnLst>
                                </p:cTn>
                              </p:par>
                              <p:par>
                                <p:cTn id="39" presetID="1" presetClass="exit" presetSubtype="0" fill="hold" grpId="1" nodeType="withEffect">
                                  <p:stCondLst>
                                    <p:cond delay="0"/>
                                  </p:stCondLst>
                                  <p:childTnLst>
                                    <p:set>
                                      <p:cBhvr>
                                        <p:cTn id="40" dur="1" fill="hold">
                                          <p:stCondLst>
                                            <p:cond delay="0"/>
                                          </p:stCondLst>
                                        </p:cTn>
                                        <p:tgtEl>
                                          <p:spTgt spid="23">
                                            <p:txEl>
                                              <p:pRg st="0" end="0"/>
                                            </p:txEl>
                                          </p:spTgt>
                                        </p:tgtEl>
                                        <p:attrNameLst>
                                          <p:attrName>style.visibility</p:attrName>
                                        </p:attrNameLst>
                                      </p:cBhvr>
                                      <p:to>
                                        <p:strVal val="hidden"/>
                                      </p:to>
                                    </p:set>
                                  </p:childTnLst>
                                </p:cTn>
                              </p:par>
                              <p:par>
                                <p:cTn id="41" presetID="1" presetClass="exit" presetSubtype="0" fill="hold" grpId="1" nodeType="withEffect">
                                  <p:stCondLst>
                                    <p:cond delay="0"/>
                                  </p:stCondLst>
                                  <p:childTnLst>
                                    <p:set>
                                      <p:cBhvr>
                                        <p:cTn id="42" dur="1" fill="hold">
                                          <p:stCondLst>
                                            <p:cond delay="0"/>
                                          </p:stCondLst>
                                        </p:cTn>
                                        <p:tgtEl>
                                          <p:spTgt spid="23">
                                            <p:txEl>
                                              <p:pRg st="1" end="1"/>
                                            </p:txEl>
                                          </p:spTgt>
                                        </p:tgtEl>
                                        <p:attrNameLst>
                                          <p:attrName>style.visibility</p:attrName>
                                        </p:attrNameLst>
                                      </p:cBhvr>
                                      <p:to>
                                        <p:strVal val="hidden"/>
                                      </p:to>
                                    </p:set>
                                  </p:childTnLst>
                                </p:cTn>
                              </p:par>
                              <p:par>
                                <p:cTn id="43" presetID="1" presetClass="exit" presetSubtype="0" fill="hold" grpId="1" nodeType="withEffect">
                                  <p:stCondLst>
                                    <p:cond delay="0"/>
                                  </p:stCondLst>
                                  <p:childTnLst>
                                    <p:set>
                                      <p:cBhvr>
                                        <p:cTn id="44" dur="1" fill="hold">
                                          <p:stCondLst>
                                            <p:cond delay="0"/>
                                          </p:stCondLst>
                                        </p:cTn>
                                        <p:tgtEl>
                                          <p:spTgt spid="23">
                                            <p:txEl>
                                              <p:pRg st="2" end="2"/>
                                            </p:txEl>
                                          </p:spTgt>
                                        </p:tgtEl>
                                        <p:attrNameLst>
                                          <p:attrName>style.visibility</p:attrName>
                                        </p:attrNameLst>
                                      </p:cBhvr>
                                      <p:to>
                                        <p:strVal val="hidden"/>
                                      </p:to>
                                    </p:set>
                                  </p:childTnLst>
                                </p:cTn>
                              </p:par>
                              <p:par>
                                <p:cTn id="45" presetID="1" presetClass="exit" presetSubtype="0" fill="hold" grpId="1" nodeType="withEffect">
                                  <p:stCondLst>
                                    <p:cond delay="0"/>
                                  </p:stCondLst>
                                  <p:childTnLst>
                                    <p:set>
                                      <p:cBhvr>
                                        <p:cTn id="46" dur="1" fill="hold">
                                          <p:stCondLst>
                                            <p:cond delay="0"/>
                                          </p:stCondLst>
                                        </p:cTn>
                                        <p:tgtEl>
                                          <p:spTgt spid="23">
                                            <p:txEl>
                                              <p:pRg st="3" end="3"/>
                                            </p:txEl>
                                          </p:spTgt>
                                        </p:tgtEl>
                                        <p:attrNameLst>
                                          <p:attrName>style.visibility</p:attrName>
                                        </p:attrNameLst>
                                      </p:cBhvr>
                                      <p:to>
                                        <p:strVal val="hidden"/>
                                      </p:to>
                                    </p:set>
                                  </p:childTnLst>
                                </p:cTn>
                              </p:par>
                              <p:par>
                                <p:cTn id="47" presetID="1" presetClass="exit" presetSubtype="0" fill="hold" grpId="1" nodeType="withEffect">
                                  <p:stCondLst>
                                    <p:cond delay="0"/>
                                  </p:stCondLst>
                                  <p:childTnLst>
                                    <p:set>
                                      <p:cBhvr>
                                        <p:cTn id="48" dur="1" fill="hold">
                                          <p:stCondLst>
                                            <p:cond delay="0"/>
                                          </p:stCondLst>
                                        </p:cTn>
                                        <p:tgtEl>
                                          <p:spTgt spid="23">
                                            <p:txEl>
                                              <p:pRg st="4" end="4"/>
                                            </p:txEl>
                                          </p:spTgt>
                                        </p:tgtEl>
                                        <p:attrNameLst>
                                          <p:attrName>style.visibility</p:attrName>
                                        </p:attrNameLst>
                                      </p:cBhvr>
                                      <p:to>
                                        <p:strVal val="hidden"/>
                                      </p:to>
                                    </p:set>
                                  </p:childTnLst>
                                </p:cTn>
                              </p:par>
                              <p:par>
                                <p:cTn id="49" presetID="1" presetClass="exit" presetSubtype="0" fill="hold" grpId="1" nodeType="withEffect">
                                  <p:stCondLst>
                                    <p:cond delay="0"/>
                                  </p:stCondLst>
                                  <p:childTnLst>
                                    <p:set>
                                      <p:cBhvr>
                                        <p:cTn id="50" dur="1" fill="hold">
                                          <p:stCondLst>
                                            <p:cond delay="0"/>
                                          </p:stCondLst>
                                        </p:cTn>
                                        <p:tgtEl>
                                          <p:spTgt spid="23">
                                            <p:txEl>
                                              <p:pRg st="5" end="5"/>
                                            </p:txEl>
                                          </p:spTgt>
                                        </p:tgtEl>
                                        <p:attrNameLst>
                                          <p:attrName>style.visibility</p:attrName>
                                        </p:attrNameLst>
                                      </p:cBhvr>
                                      <p:to>
                                        <p:strVal val="hidden"/>
                                      </p:to>
                                    </p:set>
                                  </p:childTnLst>
                                </p:cTn>
                              </p:par>
                              <p:par>
                                <p:cTn id="51" presetID="1" presetClass="exit" presetSubtype="0" fill="hold" grpId="1" nodeType="withEffect">
                                  <p:stCondLst>
                                    <p:cond delay="0"/>
                                  </p:stCondLst>
                                  <p:childTnLst>
                                    <p:set>
                                      <p:cBhvr>
                                        <p:cTn id="52" dur="1" fill="hold">
                                          <p:stCondLst>
                                            <p:cond delay="0"/>
                                          </p:stCondLst>
                                        </p:cTn>
                                        <p:tgtEl>
                                          <p:spTgt spid="23">
                                            <p:txEl>
                                              <p:pRg st="6" end="6"/>
                                            </p:txEl>
                                          </p:spTgt>
                                        </p:tgtEl>
                                        <p:attrNameLst>
                                          <p:attrName>style.visibility</p:attrName>
                                        </p:attrNameLst>
                                      </p:cBhvr>
                                      <p:to>
                                        <p:strVal val="hidden"/>
                                      </p:to>
                                    </p:set>
                                  </p:childTnLst>
                                </p:cTn>
                              </p:par>
                              <p:par>
                                <p:cTn id="53" presetID="1" presetClass="exit" presetSubtype="0" fill="hold" grpId="1" nodeType="withEffect">
                                  <p:stCondLst>
                                    <p:cond delay="0"/>
                                  </p:stCondLst>
                                  <p:childTnLst>
                                    <p:set>
                                      <p:cBhvr>
                                        <p:cTn id="54" dur="1" fill="hold">
                                          <p:stCondLst>
                                            <p:cond delay="0"/>
                                          </p:stCondLst>
                                        </p:cTn>
                                        <p:tgtEl>
                                          <p:spTgt spid="23">
                                            <p:bg/>
                                          </p:spTgt>
                                        </p:tgtEl>
                                        <p:attrNameLst>
                                          <p:attrName>style.visibility</p:attrName>
                                        </p:attrNameLst>
                                      </p:cBhvr>
                                      <p:to>
                                        <p:strVal val="hidden"/>
                                      </p:to>
                                    </p:set>
                                  </p:childTnLst>
                                </p:cTn>
                              </p:par>
                            </p:childTnLst>
                          </p:cTn>
                        </p:par>
                        <p:par>
                          <p:cTn id="55" fill="hold">
                            <p:stCondLst>
                              <p:cond delay="500"/>
                            </p:stCondLst>
                            <p:childTnLst>
                              <p:par>
                                <p:cTn id="56" presetID="1" presetClass="entr" presetSubtype="0" fill="hold" grpId="0" nodeType="afterEffect">
                                  <p:stCondLst>
                                    <p:cond delay="500"/>
                                  </p:stCondLst>
                                  <p:childTnLst>
                                    <p:set>
                                      <p:cBhvr>
                                        <p:cTn id="57" dur="1" fill="hold">
                                          <p:stCondLst>
                                            <p:cond delay="0"/>
                                          </p:stCondLst>
                                        </p:cTn>
                                        <p:tgtEl>
                                          <p:spTgt spid="16">
                                            <p:bg/>
                                          </p:spTgt>
                                        </p:tgtEl>
                                        <p:attrNameLst>
                                          <p:attrName>style.visibility</p:attrName>
                                        </p:attrNameLst>
                                      </p:cBhvr>
                                      <p:to>
                                        <p:strVal val="visible"/>
                                      </p:to>
                                    </p:set>
                                  </p:childTnLst>
                                </p:cTn>
                              </p:par>
                            </p:childTnLst>
                          </p:cTn>
                        </p:par>
                        <p:par>
                          <p:cTn id="58" fill="hold">
                            <p:stCondLst>
                              <p:cond delay="1000"/>
                            </p:stCondLst>
                            <p:childTnLst>
                              <p:par>
                                <p:cTn id="59" presetID="1" presetClass="entr" presetSubtype="0" fill="hold" grpId="0" nodeType="afterEffect">
                                  <p:stCondLst>
                                    <p:cond delay="500"/>
                                  </p:stCondLst>
                                  <p:childTnLst>
                                    <p:set>
                                      <p:cBhvr>
                                        <p:cTn id="60" dur="1" fill="hold">
                                          <p:stCondLst>
                                            <p:cond delay="0"/>
                                          </p:stCondLst>
                                        </p:cTn>
                                        <p:tgtEl>
                                          <p:spTgt spid="16">
                                            <p:txEl>
                                              <p:pRg st="0" end="0"/>
                                            </p:txEl>
                                          </p:spTgt>
                                        </p:tgtEl>
                                        <p:attrNameLst>
                                          <p:attrName>style.visibility</p:attrName>
                                        </p:attrNameLst>
                                      </p:cBhvr>
                                      <p:to>
                                        <p:strVal val="visible"/>
                                      </p:to>
                                    </p:set>
                                  </p:childTnLst>
                                </p:cTn>
                              </p:par>
                            </p:childTnLst>
                          </p:cTn>
                        </p:par>
                        <p:par>
                          <p:cTn id="61" fill="hold">
                            <p:stCondLst>
                              <p:cond delay="1500"/>
                            </p:stCondLst>
                            <p:childTnLst>
                              <p:par>
                                <p:cTn id="62" presetID="1" presetClass="entr" presetSubtype="0" fill="hold" grpId="0" nodeType="afterEffect">
                                  <p:stCondLst>
                                    <p:cond delay="500"/>
                                  </p:stCondLst>
                                  <p:childTnLst>
                                    <p:set>
                                      <p:cBhvr>
                                        <p:cTn id="63" dur="1" fill="hold">
                                          <p:stCondLst>
                                            <p:cond delay="0"/>
                                          </p:stCondLst>
                                        </p:cTn>
                                        <p:tgtEl>
                                          <p:spTgt spid="16">
                                            <p:txEl>
                                              <p:pRg st="1" end="1"/>
                                            </p:txEl>
                                          </p:spTgt>
                                        </p:tgtEl>
                                        <p:attrNameLst>
                                          <p:attrName>style.visibility</p:attrName>
                                        </p:attrNameLst>
                                      </p:cBhvr>
                                      <p:to>
                                        <p:strVal val="visible"/>
                                      </p:to>
                                    </p:set>
                                  </p:childTnLst>
                                </p:cTn>
                              </p:par>
                            </p:childTnLst>
                          </p:cTn>
                        </p:par>
                        <p:par>
                          <p:cTn id="64" fill="hold">
                            <p:stCondLst>
                              <p:cond delay="2000"/>
                            </p:stCondLst>
                            <p:childTnLst>
                              <p:par>
                                <p:cTn id="65" presetID="1" presetClass="entr" presetSubtype="0" fill="hold" grpId="0" nodeType="afterEffect">
                                  <p:stCondLst>
                                    <p:cond delay="500"/>
                                  </p:stCondLst>
                                  <p:childTnLst>
                                    <p:set>
                                      <p:cBhvr>
                                        <p:cTn id="66" dur="1" fill="hold">
                                          <p:stCondLst>
                                            <p:cond delay="0"/>
                                          </p:stCondLst>
                                        </p:cTn>
                                        <p:tgtEl>
                                          <p:spTgt spid="16">
                                            <p:txEl>
                                              <p:pRg st="2" end="2"/>
                                            </p:txEl>
                                          </p:spTgt>
                                        </p:tgtEl>
                                        <p:attrNameLst>
                                          <p:attrName>style.visibility</p:attrName>
                                        </p:attrNameLst>
                                      </p:cBhvr>
                                      <p:to>
                                        <p:strVal val="visible"/>
                                      </p:to>
                                    </p:set>
                                  </p:childTnLst>
                                </p:cTn>
                              </p:par>
                            </p:childTnLst>
                          </p:cTn>
                        </p:par>
                        <p:par>
                          <p:cTn id="67" fill="hold">
                            <p:stCondLst>
                              <p:cond delay="2500"/>
                            </p:stCondLst>
                            <p:childTnLst>
                              <p:par>
                                <p:cTn id="68" presetID="1" presetClass="entr" presetSubtype="0" fill="hold" grpId="0" nodeType="afterEffect">
                                  <p:stCondLst>
                                    <p:cond delay="500"/>
                                  </p:stCondLst>
                                  <p:childTnLst>
                                    <p:set>
                                      <p:cBhvr>
                                        <p:cTn id="69" dur="1" fill="hold">
                                          <p:stCondLst>
                                            <p:cond delay="0"/>
                                          </p:stCondLst>
                                        </p:cTn>
                                        <p:tgtEl>
                                          <p:spTgt spid="16">
                                            <p:txEl>
                                              <p:pRg st="3" end="3"/>
                                            </p:txEl>
                                          </p:spTgt>
                                        </p:tgtEl>
                                        <p:attrNameLst>
                                          <p:attrName>style.visibility</p:attrName>
                                        </p:attrNameLst>
                                      </p:cBhvr>
                                      <p:to>
                                        <p:strVal val="visible"/>
                                      </p:to>
                                    </p:set>
                                  </p:childTnLst>
                                </p:cTn>
                              </p:par>
                            </p:childTnLst>
                          </p:cTn>
                        </p:par>
                      </p:childTnLst>
                    </p:cTn>
                  </p:par>
                  <p:par>
                    <p:cTn id="70" fill="hold">
                      <p:stCondLst>
                        <p:cond delay="indefinite"/>
                      </p:stCondLst>
                      <p:childTnLst>
                        <p:par>
                          <p:cTn id="71" fill="hold">
                            <p:stCondLst>
                              <p:cond delay="0"/>
                            </p:stCondLst>
                            <p:childTnLst>
                              <p:par>
                                <p:cTn id="72" presetID="2" presetClass="entr" presetSubtype="8" fill="hold" grpId="0" nodeType="click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500" fill="hold"/>
                                        <p:tgtEl>
                                          <p:spTgt spid="19"/>
                                        </p:tgtEl>
                                        <p:attrNameLst>
                                          <p:attrName>ppt_x</p:attrName>
                                        </p:attrNameLst>
                                      </p:cBhvr>
                                      <p:tavLst>
                                        <p:tav tm="0">
                                          <p:val>
                                            <p:strVal val="0-#ppt_w/2"/>
                                          </p:val>
                                        </p:tav>
                                        <p:tav tm="100000">
                                          <p:val>
                                            <p:strVal val="#ppt_x"/>
                                          </p:val>
                                        </p:tav>
                                      </p:tavLst>
                                    </p:anim>
                                    <p:anim calcmode="lin" valueType="num">
                                      <p:cBhvr additive="base">
                                        <p:cTn id="75" dur="500" fill="hold"/>
                                        <p:tgtEl>
                                          <p:spTgt spid="19"/>
                                        </p:tgtEl>
                                        <p:attrNameLst>
                                          <p:attrName>ppt_y</p:attrName>
                                        </p:attrNameLst>
                                      </p:cBhvr>
                                      <p:tavLst>
                                        <p:tav tm="0">
                                          <p:val>
                                            <p:strVal val="#ppt_y"/>
                                          </p:val>
                                        </p:tav>
                                        <p:tav tm="100000">
                                          <p:val>
                                            <p:strVal val="#ppt_y"/>
                                          </p:val>
                                        </p:tav>
                                      </p:tavLst>
                                    </p:anim>
                                  </p:childTnLst>
                                </p:cTn>
                              </p:par>
                              <p:par>
                                <p:cTn id="76" presetID="1" presetClass="exit" presetSubtype="0" fill="hold" grpId="1" nodeType="withEffect">
                                  <p:stCondLst>
                                    <p:cond delay="0"/>
                                  </p:stCondLst>
                                  <p:childTnLst>
                                    <p:set>
                                      <p:cBhvr>
                                        <p:cTn id="77" dur="1" fill="hold">
                                          <p:stCondLst>
                                            <p:cond delay="0"/>
                                          </p:stCondLst>
                                        </p:cTn>
                                        <p:tgtEl>
                                          <p:spTgt spid="16">
                                            <p:txEl>
                                              <p:pRg st="0" end="0"/>
                                            </p:txEl>
                                          </p:spTgt>
                                        </p:tgtEl>
                                        <p:attrNameLst>
                                          <p:attrName>style.visibility</p:attrName>
                                        </p:attrNameLst>
                                      </p:cBhvr>
                                      <p:to>
                                        <p:strVal val="hidden"/>
                                      </p:to>
                                    </p:set>
                                  </p:childTnLst>
                                </p:cTn>
                              </p:par>
                              <p:par>
                                <p:cTn id="78" presetID="1" presetClass="exit" presetSubtype="0" fill="hold" grpId="1" nodeType="withEffect">
                                  <p:stCondLst>
                                    <p:cond delay="0"/>
                                  </p:stCondLst>
                                  <p:childTnLst>
                                    <p:set>
                                      <p:cBhvr>
                                        <p:cTn id="79" dur="1" fill="hold">
                                          <p:stCondLst>
                                            <p:cond delay="0"/>
                                          </p:stCondLst>
                                        </p:cTn>
                                        <p:tgtEl>
                                          <p:spTgt spid="16">
                                            <p:txEl>
                                              <p:pRg st="1" end="1"/>
                                            </p:txEl>
                                          </p:spTgt>
                                        </p:tgtEl>
                                        <p:attrNameLst>
                                          <p:attrName>style.visibility</p:attrName>
                                        </p:attrNameLst>
                                      </p:cBhvr>
                                      <p:to>
                                        <p:strVal val="hidden"/>
                                      </p:to>
                                    </p:set>
                                  </p:childTnLst>
                                </p:cTn>
                              </p:par>
                              <p:par>
                                <p:cTn id="80" presetID="1" presetClass="exit" presetSubtype="0" fill="hold" grpId="1" nodeType="withEffect">
                                  <p:stCondLst>
                                    <p:cond delay="0"/>
                                  </p:stCondLst>
                                  <p:childTnLst>
                                    <p:set>
                                      <p:cBhvr>
                                        <p:cTn id="81" dur="1" fill="hold">
                                          <p:stCondLst>
                                            <p:cond delay="0"/>
                                          </p:stCondLst>
                                        </p:cTn>
                                        <p:tgtEl>
                                          <p:spTgt spid="16">
                                            <p:txEl>
                                              <p:pRg st="2" end="2"/>
                                            </p:txEl>
                                          </p:spTgt>
                                        </p:tgtEl>
                                        <p:attrNameLst>
                                          <p:attrName>style.visibility</p:attrName>
                                        </p:attrNameLst>
                                      </p:cBhvr>
                                      <p:to>
                                        <p:strVal val="hidden"/>
                                      </p:to>
                                    </p:set>
                                  </p:childTnLst>
                                </p:cTn>
                              </p:par>
                              <p:par>
                                <p:cTn id="82" presetID="1" presetClass="exit" presetSubtype="0" fill="hold" grpId="1" nodeType="withEffect">
                                  <p:stCondLst>
                                    <p:cond delay="0"/>
                                  </p:stCondLst>
                                  <p:childTnLst>
                                    <p:set>
                                      <p:cBhvr>
                                        <p:cTn id="83" dur="1" fill="hold">
                                          <p:stCondLst>
                                            <p:cond delay="0"/>
                                          </p:stCondLst>
                                        </p:cTn>
                                        <p:tgtEl>
                                          <p:spTgt spid="16">
                                            <p:txEl>
                                              <p:pRg st="3" end="3"/>
                                            </p:txEl>
                                          </p:spTgt>
                                        </p:tgtEl>
                                        <p:attrNameLst>
                                          <p:attrName>style.visibility</p:attrName>
                                        </p:attrNameLst>
                                      </p:cBhvr>
                                      <p:to>
                                        <p:strVal val="hidden"/>
                                      </p:to>
                                    </p:set>
                                  </p:childTnLst>
                                </p:cTn>
                              </p:par>
                              <p:par>
                                <p:cTn id="84" presetID="1" presetClass="exit" presetSubtype="0" fill="hold" grpId="1" nodeType="withEffect">
                                  <p:stCondLst>
                                    <p:cond delay="0"/>
                                  </p:stCondLst>
                                  <p:childTnLst>
                                    <p:set>
                                      <p:cBhvr>
                                        <p:cTn id="85" dur="1" fill="hold">
                                          <p:stCondLst>
                                            <p:cond delay="0"/>
                                          </p:stCondLst>
                                        </p:cTn>
                                        <p:tgtEl>
                                          <p:spTgt spid="16">
                                            <p:bg/>
                                          </p:spTgt>
                                        </p:tgtEl>
                                        <p:attrNameLst>
                                          <p:attrName>style.visibility</p:attrName>
                                        </p:attrNameLst>
                                      </p:cBhvr>
                                      <p:to>
                                        <p:strVal val="hidden"/>
                                      </p:to>
                                    </p:set>
                                  </p:childTnLst>
                                </p:cTn>
                              </p:par>
                            </p:childTnLst>
                          </p:cTn>
                        </p:par>
                        <p:par>
                          <p:cTn id="86" fill="hold">
                            <p:stCondLst>
                              <p:cond delay="500"/>
                            </p:stCondLst>
                            <p:childTnLst>
                              <p:par>
                                <p:cTn id="87" presetID="1" presetClass="entr" presetSubtype="0" fill="hold" grpId="0" nodeType="afterEffect">
                                  <p:stCondLst>
                                    <p:cond delay="500"/>
                                  </p:stCondLst>
                                  <p:childTnLst>
                                    <p:set>
                                      <p:cBhvr>
                                        <p:cTn id="88" dur="1" fill="hold">
                                          <p:stCondLst>
                                            <p:cond delay="0"/>
                                          </p:stCondLst>
                                        </p:cTn>
                                        <p:tgtEl>
                                          <p:spTgt spid="17">
                                            <p:bg/>
                                          </p:spTgt>
                                        </p:tgtEl>
                                        <p:attrNameLst>
                                          <p:attrName>style.visibility</p:attrName>
                                        </p:attrNameLst>
                                      </p:cBhvr>
                                      <p:to>
                                        <p:strVal val="visible"/>
                                      </p:to>
                                    </p:set>
                                  </p:childTnLst>
                                </p:cTn>
                              </p:par>
                            </p:childTnLst>
                          </p:cTn>
                        </p:par>
                        <p:par>
                          <p:cTn id="89" fill="hold">
                            <p:stCondLst>
                              <p:cond delay="1000"/>
                            </p:stCondLst>
                            <p:childTnLst>
                              <p:par>
                                <p:cTn id="90" presetID="1" presetClass="entr" presetSubtype="0" fill="hold" grpId="0" nodeType="afterEffect">
                                  <p:stCondLst>
                                    <p:cond delay="500"/>
                                  </p:stCondLst>
                                  <p:childTnLst>
                                    <p:set>
                                      <p:cBhvr>
                                        <p:cTn id="91" dur="1" fill="hold">
                                          <p:stCondLst>
                                            <p:cond delay="0"/>
                                          </p:stCondLst>
                                        </p:cTn>
                                        <p:tgtEl>
                                          <p:spTgt spid="17">
                                            <p:txEl>
                                              <p:pRg st="0" end="0"/>
                                            </p:txEl>
                                          </p:spTgt>
                                        </p:tgtEl>
                                        <p:attrNameLst>
                                          <p:attrName>style.visibility</p:attrName>
                                        </p:attrNameLst>
                                      </p:cBhvr>
                                      <p:to>
                                        <p:strVal val="visible"/>
                                      </p:to>
                                    </p:set>
                                  </p:childTnLst>
                                </p:cTn>
                              </p:par>
                            </p:childTnLst>
                          </p:cTn>
                        </p:par>
                        <p:par>
                          <p:cTn id="92" fill="hold">
                            <p:stCondLst>
                              <p:cond delay="1500"/>
                            </p:stCondLst>
                            <p:childTnLst>
                              <p:par>
                                <p:cTn id="93" presetID="1" presetClass="entr" presetSubtype="0" fill="hold" grpId="0" nodeType="afterEffect">
                                  <p:stCondLst>
                                    <p:cond delay="500"/>
                                  </p:stCondLst>
                                  <p:childTnLst>
                                    <p:set>
                                      <p:cBhvr>
                                        <p:cTn id="94" dur="1" fill="hold">
                                          <p:stCondLst>
                                            <p:cond delay="0"/>
                                          </p:stCondLst>
                                        </p:cTn>
                                        <p:tgtEl>
                                          <p:spTgt spid="17">
                                            <p:txEl>
                                              <p:pRg st="1" end="1"/>
                                            </p:txEl>
                                          </p:spTgt>
                                        </p:tgtEl>
                                        <p:attrNameLst>
                                          <p:attrName>style.visibility</p:attrName>
                                        </p:attrNameLst>
                                      </p:cBhvr>
                                      <p:to>
                                        <p:strVal val="visible"/>
                                      </p:to>
                                    </p:set>
                                  </p:childTnLst>
                                </p:cTn>
                              </p:par>
                            </p:childTnLst>
                          </p:cTn>
                        </p:par>
                        <p:par>
                          <p:cTn id="95" fill="hold">
                            <p:stCondLst>
                              <p:cond delay="2000"/>
                            </p:stCondLst>
                            <p:childTnLst>
                              <p:par>
                                <p:cTn id="96" presetID="1" presetClass="entr" presetSubtype="0" fill="hold" grpId="0" nodeType="afterEffect">
                                  <p:stCondLst>
                                    <p:cond delay="500"/>
                                  </p:stCondLst>
                                  <p:childTnLst>
                                    <p:set>
                                      <p:cBhvr>
                                        <p:cTn id="97" dur="1" fill="hold">
                                          <p:stCondLst>
                                            <p:cond delay="0"/>
                                          </p:stCondLst>
                                        </p:cTn>
                                        <p:tgtEl>
                                          <p:spTgt spid="17">
                                            <p:txEl>
                                              <p:pRg st="2" end="2"/>
                                            </p:txEl>
                                          </p:spTgt>
                                        </p:tgtEl>
                                        <p:attrNameLst>
                                          <p:attrName>style.visibility</p:attrName>
                                        </p:attrNameLst>
                                      </p:cBhvr>
                                      <p:to>
                                        <p:strVal val="visible"/>
                                      </p:to>
                                    </p:set>
                                  </p:childTnLst>
                                </p:cTn>
                              </p:par>
                            </p:childTnLst>
                          </p:cTn>
                        </p:par>
                        <p:par>
                          <p:cTn id="98" fill="hold">
                            <p:stCondLst>
                              <p:cond delay="2500"/>
                            </p:stCondLst>
                            <p:childTnLst>
                              <p:par>
                                <p:cTn id="99" presetID="1" presetClass="entr" presetSubtype="0" fill="hold" grpId="0" nodeType="afterEffect">
                                  <p:stCondLst>
                                    <p:cond delay="500"/>
                                  </p:stCondLst>
                                  <p:childTnLst>
                                    <p:set>
                                      <p:cBhvr>
                                        <p:cTn id="100" dur="1" fill="hold">
                                          <p:stCondLst>
                                            <p:cond delay="0"/>
                                          </p:stCondLst>
                                        </p:cTn>
                                        <p:tgtEl>
                                          <p:spTgt spid="17">
                                            <p:txEl>
                                              <p:pRg st="3" end="3"/>
                                            </p:txEl>
                                          </p:spTgt>
                                        </p:tgtEl>
                                        <p:attrNameLst>
                                          <p:attrName>style.visibility</p:attrName>
                                        </p:attrNameLst>
                                      </p:cBhvr>
                                      <p:to>
                                        <p:strVal val="visible"/>
                                      </p:to>
                                    </p:set>
                                  </p:childTnLst>
                                </p:cTn>
                              </p:par>
                            </p:childTnLst>
                          </p:cTn>
                        </p:par>
                        <p:par>
                          <p:cTn id="101" fill="hold">
                            <p:stCondLst>
                              <p:cond delay="3000"/>
                            </p:stCondLst>
                            <p:childTnLst>
                              <p:par>
                                <p:cTn id="102" presetID="1" presetClass="entr" presetSubtype="0" fill="hold" grpId="0" nodeType="afterEffect">
                                  <p:stCondLst>
                                    <p:cond delay="500"/>
                                  </p:stCondLst>
                                  <p:childTnLst>
                                    <p:set>
                                      <p:cBhvr>
                                        <p:cTn id="103" dur="1" fill="hold">
                                          <p:stCondLst>
                                            <p:cond delay="0"/>
                                          </p:stCondLst>
                                        </p:cTn>
                                        <p:tgtEl>
                                          <p:spTgt spid="17">
                                            <p:txEl>
                                              <p:pRg st="4" end="4"/>
                                            </p:txEl>
                                          </p:spTgt>
                                        </p:tgtEl>
                                        <p:attrNameLst>
                                          <p:attrName>style.visibility</p:attrName>
                                        </p:attrNameLst>
                                      </p:cBhvr>
                                      <p:to>
                                        <p:strVal val="visible"/>
                                      </p:to>
                                    </p:set>
                                  </p:childTnLst>
                                </p:cTn>
                              </p:par>
                            </p:childTnLst>
                          </p:cTn>
                        </p:par>
                      </p:childTnLst>
                    </p:cTn>
                  </p:par>
                  <p:par>
                    <p:cTn id="104" fill="hold">
                      <p:stCondLst>
                        <p:cond delay="indefinite"/>
                      </p:stCondLst>
                      <p:childTnLst>
                        <p:par>
                          <p:cTn id="105" fill="hold">
                            <p:stCondLst>
                              <p:cond delay="0"/>
                            </p:stCondLst>
                            <p:childTnLst>
                              <p:par>
                                <p:cTn id="106" presetID="2" presetClass="entr" presetSubtype="8" fill="hold" grpId="0" nodeType="clickEffect">
                                  <p:stCondLst>
                                    <p:cond delay="0"/>
                                  </p:stCondLst>
                                  <p:childTnLst>
                                    <p:set>
                                      <p:cBhvr>
                                        <p:cTn id="107" dur="1" fill="hold">
                                          <p:stCondLst>
                                            <p:cond delay="0"/>
                                          </p:stCondLst>
                                        </p:cTn>
                                        <p:tgtEl>
                                          <p:spTgt spid="20"/>
                                        </p:tgtEl>
                                        <p:attrNameLst>
                                          <p:attrName>style.visibility</p:attrName>
                                        </p:attrNameLst>
                                      </p:cBhvr>
                                      <p:to>
                                        <p:strVal val="visible"/>
                                      </p:to>
                                    </p:set>
                                    <p:anim calcmode="lin" valueType="num">
                                      <p:cBhvr additive="base">
                                        <p:cTn id="108" dur="500" fill="hold"/>
                                        <p:tgtEl>
                                          <p:spTgt spid="20"/>
                                        </p:tgtEl>
                                        <p:attrNameLst>
                                          <p:attrName>ppt_x</p:attrName>
                                        </p:attrNameLst>
                                      </p:cBhvr>
                                      <p:tavLst>
                                        <p:tav tm="0">
                                          <p:val>
                                            <p:strVal val="0-#ppt_w/2"/>
                                          </p:val>
                                        </p:tav>
                                        <p:tav tm="100000">
                                          <p:val>
                                            <p:strVal val="#ppt_x"/>
                                          </p:val>
                                        </p:tav>
                                      </p:tavLst>
                                    </p:anim>
                                    <p:anim calcmode="lin" valueType="num">
                                      <p:cBhvr additive="base">
                                        <p:cTn id="109" dur="500" fill="hold"/>
                                        <p:tgtEl>
                                          <p:spTgt spid="20"/>
                                        </p:tgtEl>
                                        <p:attrNameLst>
                                          <p:attrName>ppt_y</p:attrName>
                                        </p:attrNameLst>
                                      </p:cBhvr>
                                      <p:tavLst>
                                        <p:tav tm="0">
                                          <p:val>
                                            <p:strVal val="#ppt_y"/>
                                          </p:val>
                                        </p:tav>
                                        <p:tav tm="100000">
                                          <p:val>
                                            <p:strVal val="#ppt_y"/>
                                          </p:val>
                                        </p:tav>
                                      </p:tavLst>
                                    </p:anim>
                                  </p:childTnLst>
                                </p:cTn>
                              </p:par>
                              <p:par>
                                <p:cTn id="110" presetID="1" presetClass="exit" presetSubtype="0" fill="hold" grpId="1" nodeType="withEffect">
                                  <p:stCondLst>
                                    <p:cond delay="0"/>
                                  </p:stCondLst>
                                  <p:childTnLst>
                                    <p:set>
                                      <p:cBhvr>
                                        <p:cTn id="111" dur="1" fill="hold">
                                          <p:stCondLst>
                                            <p:cond delay="0"/>
                                          </p:stCondLst>
                                        </p:cTn>
                                        <p:tgtEl>
                                          <p:spTgt spid="17">
                                            <p:txEl>
                                              <p:pRg st="0" end="0"/>
                                            </p:txEl>
                                          </p:spTgt>
                                        </p:tgtEl>
                                        <p:attrNameLst>
                                          <p:attrName>style.visibility</p:attrName>
                                        </p:attrNameLst>
                                      </p:cBhvr>
                                      <p:to>
                                        <p:strVal val="hidden"/>
                                      </p:to>
                                    </p:set>
                                  </p:childTnLst>
                                </p:cTn>
                              </p:par>
                              <p:par>
                                <p:cTn id="112" presetID="1" presetClass="exit" presetSubtype="0" fill="hold" grpId="1" nodeType="withEffect">
                                  <p:stCondLst>
                                    <p:cond delay="0"/>
                                  </p:stCondLst>
                                  <p:childTnLst>
                                    <p:set>
                                      <p:cBhvr>
                                        <p:cTn id="113" dur="1" fill="hold">
                                          <p:stCondLst>
                                            <p:cond delay="0"/>
                                          </p:stCondLst>
                                        </p:cTn>
                                        <p:tgtEl>
                                          <p:spTgt spid="17">
                                            <p:txEl>
                                              <p:pRg st="1" end="1"/>
                                            </p:txEl>
                                          </p:spTgt>
                                        </p:tgtEl>
                                        <p:attrNameLst>
                                          <p:attrName>style.visibility</p:attrName>
                                        </p:attrNameLst>
                                      </p:cBhvr>
                                      <p:to>
                                        <p:strVal val="hidden"/>
                                      </p:to>
                                    </p:set>
                                  </p:childTnLst>
                                </p:cTn>
                              </p:par>
                              <p:par>
                                <p:cTn id="114" presetID="1" presetClass="exit" presetSubtype="0" fill="hold" grpId="1" nodeType="withEffect">
                                  <p:stCondLst>
                                    <p:cond delay="0"/>
                                  </p:stCondLst>
                                  <p:childTnLst>
                                    <p:set>
                                      <p:cBhvr>
                                        <p:cTn id="115" dur="1" fill="hold">
                                          <p:stCondLst>
                                            <p:cond delay="0"/>
                                          </p:stCondLst>
                                        </p:cTn>
                                        <p:tgtEl>
                                          <p:spTgt spid="17">
                                            <p:txEl>
                                              <p:pRg st="2" end="2"/>
                                            </p:txEl>
                                          </p:spTgt>
                                        </p:tgtEl>
                                        <p:attrNameLst>
                                          <p:attrName>style.visibility</p:attrName>
                                        </p:attrNameLst>
                                      </p:cBhvr>
                                      <p:to>
                                        <p:strVal val="hidden"/>
                                      </p:to>
                                    </p:set>
                                  </p:childTnLst>
                                </p:cTn>
                              </p:par>
                              <p:par>
                                <p:cTn id="116" presetID="1" presetClass="exit" presetSubtype="0" fill="hold" grpId="1" nodeType="withEffect">
                                  <p:stCondLst>
                                    <p:cond delay="0"/>
                                  </p:stCondLst>
                                  <p:childTnLst>
                                    <p:set>
                                      <p:cBhvr>
                                        <p:cTn id="117" dur="1" fill="hold">
                                          <p:stCondLst>
                                            <p:cond delay="0"/>
                                          </p:stCondLst>
                                        </p:cTn>
                                        <p:tgtEl>
                                          <p:spTgt spid="17">
                                            <p:txEl>
                                              <p:pRg st="3" end="3"/>
                                            </p:txEl>
                                          </p:spTgt>
                                        </p:tgtEl>
                                        <p:attrNameLst>
                                          <p:attrName>style.visibility</p:attrName>
                                        </p:attrNameLst>
                                      </p:cBhvr>
                                      <p:to>
                                        <p:strVal val="hidden"/>
                                      </p:to>
                                    </p:set>
                                  </p:childTnLst>
                                </p:cTn>
                              </p:par>
                              <p:par>
                                <p:cTn id="118" presetID="1" presetClass="exit" presetSubtype="0" fill="hold" grpId="1" nodeType="withEffect">
                                  <p:stCondLst>
                                    <p:cond delay="0"/>
                                  </p:stCondLst>
                                  <p:childTnLst>
                                    <p:set>
                                      <p:cBhvr>
                                        <p:cTn id="119" dur="1" fill="hold">
                                          <p:stCondLst>
                                            <p:cond delay="0"/>
                                          </p:stCondLst>
                                        </p:cTn>
                                        <p:tgtEl>
                                          <p:spTgt spid="17">
                                            <p:txEl>
                                              <p:pRg st="4" end="4"/>
                                            </p:txEl>
                                          </p:spTgt>
                                        </p:tgtEl>
                                        <p:attrNameLst>
                                          <p:attrName>style.visibility</p:attrName>
                                        </p:attrNameLst>
                                      </p:cBhvr>
                                      <p:to>
                                        <p:strVal val="hidden"/>
                                      </p:to>
                                    </p:set>
                                  </p:childTnLst>
                                </p:cTn>
                              </p:par>
                              <p:par>
                                <p:cTn id="120" presetID="1" presetClass="exit" presetSubtype="0" fill="hold" grpId="1" nodeType="withEffect">
                                  <p:stCondLst>
                                    <p:cond delay="0"/>
                                  </p:stCondLst>
                                  <p:childTnLst>
                                    <p:set>
                                      <p:cBhvr>
                                        <p:cTn id="121" dur="1" fill="hold">
                                          <p:stCondLst>
                                            <p:cond delay="0"/>
                                          </p:stCondLst>
                                        </p:cTn>
                                        <p:tgtEl>
                                          <p:spTgt spid="17">
                                            <p:bg/>
                                          </p:spTgt>
                                        </p:tgtEl>
                                        <p:attrNameLst>
                                          <p:attrName>style.visibility</p:attrName>
                                        </p:attrNameLst>
                                      </p:cBhvr>
                                      <p:to>
                                        <p:strVal val="hidden"/>
                                      </p:to>
                                    </p:set>
                                  </p:childTnLst>
                                </p:cTn>
                              </p:par>
                            </p:childTnLst>
                          </p:cTn>
                        </p:par>
                        <p:par>
                          <p:cTn id="122" fill="hold">
                            <p:stCondLst>
                              <p:cond delay="500"/>
                            </p:stCondLst>
                            <p:childTnLst>
                              <p:par>
                                <p:cTn id="123" presetID="1" presetClass="entr" presetSubtype="0" fill="hold" grpId="0" nodeType="afterEffect">
                                  <p:stCondLst>
                                    <p:cond delay="500"/>
                                  </p:stCondLst>
                                  <p:childTnLst>
                                    <p:set>
                                      <p:cBhvr>
                                        <p:cTn id="124" dur="1" fill="hold">
                                          <p:stCondLst>
                                            <p:cond delay="0"/>
                                          </p:stCondLst>
                                        </p:cTn>
                                        <p:tgtEl>
                                          <p:spTgt spid="21">
                                            <p:bg/>
                                          </p:spTgt>
                                        </p:tgtEl>
                                        <p:attrNameLst>
                                          <p:attrName>style.visibility</p:attrName>
                                        </p:attrNameLst>
                                      </p:cBhvr>
                                      <p:to>
                                        <p:strVal val="visible"/>
                                      </p:to>
                                    </p:set>
                                  </p:childTnLst>
                                </p:cTn>
                              </p:par>
                            </p:childTnLst>
                          </p:cTn>
                        </p:par>
                        <p:par>
                          <p:cTn id="125" fill="hold">
                            <p:stCondLst>
                              <p:cond delay="1000"/>
                            </p:stCondLst>
                            <p:childTnLst>
                              <p:par>
                                <p:cTn id="126" presetID="1" presetClass="entr" presetSubtype="0" fill="hold" grpId="0" nodeType="afterEffect">
                                  <p:stCondLst>
                                    <p:cond delay="500"/>
                                  </p:stCondLst>
                                  <p:childTnLst>
                                    <p:set>
                                      <p:cBhvr>
                                        <p:cTn id="127" dur="1" fill="hold">
                                          <p:stCondLst>
                                            <p:cond delay="0"/>
                                          </p:stCondLst>
                                        </p:cTn>
                                        <p:tgtEl>
                                          <p:spTgt spid="21">
                                            <p:txEl>
                                              <p:pRg st="0" end="0"/>
                                            </p:txEl>
                                          </p:spTgt>
                                        </p:tgtEl>
                                        <p:attrNameLst>
                                          <p:attrName>style.visibility</p:attrName>
                                        </p:attrNameLst>
                                      </p:cBhvr>
                                      <p:to>
                                        <p:strVal val="visible"/>
                                      </p:to>
                                    </p:set>
                                  </p:childTnLst>
                                </p:cTn>
                              </p:par>
                            </p:childTnLst>
                          </p:cTn>
                        </p:par>
                        <p:par>
                          <p:cTn id="128" fill="hold">
                            <p:stCondLst>
                              <p:cond delay="1500"/>
                            </p:stCondLst>
                            <p:childTnLst>
                              <p:par>
                                <p:cTn id="129" presetID="1" presetClass="entr" presetSubtype="0" fill="hold" grpId="0" nodeType="afterEffect">
                                  <p:stCondLst>
                                    <p:cond delay="500"/>
                                  </p:stCondLst>
                                  <p:childTnLst>
                                    <p:set>
                                      <p:cBhvr>
                                        <p:cTn id="130" dur="1" fill="hold">
                                          <p:stCondLst>
                                            <p:cond delay="0"/>
                                          </p:stCondLst>
                                        </p:cTn>
                                        <p:tgtEl>
                                          <p:spTgt spid="21">
                                            <p:txEl>
                                              <p:pRg st="1" end="1"/>
                                            </p:txEl>
                                          </p:spTgt>
                                        </p:tgtEl>
                                        <p:attrNameLst>
                                          <p:attrName>style.visibility</p:attrName>
                                        </p:attrNameLst>
                                      </p:cBhvr>
                                      <p:to>
                                        <p:strVal val="visible"/>
                                      </p:to>
                                    </p:set>
                                  </p:childTnLst>
                                </p:cTn>
                              </p:par>
                            </p:childTnLst>
                          </p:cTn>
                        </p:par>
                        <p:par>
                          <p:cTn id="131" fill="hold">
                            <p:stCondLst>
                              <p:cond delay="2000"/>
                            </p:stCondLst>
                            <p:childTnLst>
                              <p:par>
                                <p:cTn id="132" presetID="1" presetClass="entr" presetSubtype="0" fill="hold" grpId="0" nodeType="afterEffect">
                                  <p:stCondLst>
                                    <p:cond delay="500"/>
                                  </p:stCondLst>
                                  <p:childTnLst>
                                    <p:set>
                                      <p:cBhvr>
                                        <p:cTn id="133" dur="1" fill="hold">
                                          <p:stCondLst>
                                            <p:cond delay="0"/>
                                          </p:stCondLst>
                                        </p:cTn>
                                        <p:tgtEl>
                                          <p:spTgt spid="21">
                                            <p:txEl>
                                              <p:pRg st="2" end="2"/>
                                            </p:txEl>
                                          </p:spTgt>
                                        </p:tgtEl>
                                        <p:attrNameLst>
                                          <p:attrName>style.visibility</p:attrName>
                                        </p:attrNameLst>
                                      </p:cBhvr>
                                      <p:to>
                                        <p:strVal val="visible"/>
                                      </p:to>
                                    </p:set>
                                  </p:childTnLst>
                                </p:cTn>
                              </p:par>
                            </p:childTnLst>
                          </p:cTn>
                        </p:par>
                        <p:par>
                          <p:cTn id="134" fill="hold">
                            <p:stCondLst>
                              <p:cond delay="2500"/>
                            </p:stCondLst>
                            <p:childTnLst>
                              <p:par>
                                <p:cTn id="135" presetID="1" presetClass="entr" presetSubtype="0" fill="hold" grpId="0" nodeType="afterEffect">
                                  <p:stCondLst>
                                    <p:cond delay="500"/>
                                  </p:stCondLst>
                                  <p:childTnLst>
                                    <p:set>
                                      <p:cBhvr>
                                        <p:cTn id="136" dur="1" fill="hold">
                                          <p:stCondLst>
                                            <p:cond delay="0"/>
                                          </p:stCondLst>
                                        </p:cTn>
                                        <p:tgtEl>
                                          <p:spTgt spid="21">
                                            <p:txEl>
                                              <p:pRg st="3" end="3"/>
                                            </p:txEl>
                                          </p:spTgt>
                                        </p:tgtEl>
                                        <p:attrNameLst>
                                          <p:attrName>style.visibility</p:attrName>
                                        </p:attrNameLst>
                                      </p:cBhvr>
                                      <p:to>
                                        <p:strVal val="visible"/>
                                      </p:to>
                                    </p:set>
                                  </p:childTnLst>
                                </p:cTn>
                              </p:par>
                            </p:childTnLst>
                          </p:cTn>
                        </p:par>
                        <p:par>
                          <p:cTn id="137" fill="hold">
                            <p:stCondLst>
                              <p:cond delay="3000"/>
                            </p:stCondLst>
                            <p:childTnLst>
                              <p:par>
                                <p:cTn id="138" presetID="1" presetClass="entr" presetSubtype="0" fill="hold" grpId="0" nodeType="afterEffect">
                                  <p:stCondLst>
                                    <p:cond delay="500"/>
                                  </p:stCondLst>
                                  <p:childTnLst>
                                    <p:set>
                                      <p:cBhvr>
                                        <p:cTn id="139" dur="1" fill="hold">
                                          <p:stCondLst>
                                            <p:cond delay="0"/>
                                          </p:stCondLst>
                                        </p:cTn>
                                        <p:tgtEl>
                                          <p:spTgt spid="21">
                                            <p:txEl>
                                              <p:pRg st="4" end="4"/>
                                            </p:txEl>
                                          </p:spTgt>
                                        </p:tgtEl>
                                        <p:attrNameLst>
                                          <p:attrName>style.visibility</p:attrName>
                                        </p:attrNameLst>
                                      </p:cBhvr>
                                      <p:to>
                                        <p:strVal val="visible"/>
                                      </p:to>
                                    </p:set>
                                  </p:childTnLst>
                                </p:cTn>
                              </p:par>
                            </p:childTnLst>
                          </p:cTn>
                        </p:par>
                      </p:childTnLst>
                    </p:cTn>
                  </p:par>
                  <p:par>
                    <p:cTn id="140" fill="hold">
                      <p:stCondLst>
                        <p:cond delay="indefinite"/>
                      </p:stCondLst>
                      <p:childTnLst>
                        <p:par>
                          <p:cTn id="141" fill="hold">
                            <p:stCondLst>
                              <p:cond delay="0"/>
                            </p:stCondLst>
                            <p:childTnLst>
                              <p:par>
                                <p:cTn id="142" presetID="2" presetClass="entr" presetSubtype="8" fill="hold" grpId="0" nodeType="clickEffect">
                                  <p:stCondLst>
                                    <p:cond delay="0"/>
                                  </p:stCondLst>
                                  <p:childTnLst>
                                    <p:set>
                                      <p:cBhvr>
                                        <p:cTn id="143" dur="1" fill="hold">
                                          <p:stCondLst>
                                            <p:cond delay="0"/>
                                          </p:stCondLst>
                                        </p:cTn>
                                        <p:tgtEl>
                                          <p:spTgt spid="25"/>
                                        </p:tgtEl>
                                        <p:attrNameLst>
                                          <p:attrName>style.visibility</p:attrName>
                                        </p:attrNameLst>
                                      </p:cBhvr>
                                      <p:to>
                                        <p:strVal val="visible"/>
                                      </p:to>
                                    </p:set>
                                    <p:anim calcmode="lin" valueType="num">
                                      <p:cBhvr additive="base">
                                        <p:cTn id="144" dur="500" fill="hold"/>
                                        <p:tgtEl>
                                          <p:spTgt spid="25"/>
                                        </p:tgtEl>
                                        <p:attrNameLst>
                                          <p:attrName>ppt_x</p:attrName>
                                        </p:attrNameLst>
                                      </p:cBhvr>
                                      <p:tavLst>
                                        <p:tav tm="0">
                                          <p:val>
                                            <p:strVal val="0-#ppt_w/2"/>
                                          </p:val>
                                        </p:tav>
                                        <p:tav tm="100000">
                                          <p:val>
                                            <p:strVal val="#ppt_x"/>
                                          </p:val>
                                        </p:tav>
                                      </p:tavLst>
                                    </p:anim>
                                    <p:anim calcmode="lin" valueType="num">
                                      <p:cBhvr additive="base">
                                        <p:cTn id="145" dur="500" fill="hold"/>
                                        <p:tgtEl>
                                          <p:spTgt spid="25"/>
                                        </p:tgtEl>
                                        <p:attrNameLst>
                                          <p:attrName>ppt_y</p:attrName>
                                        </p:attrNameLst>
                                      </p:cBhvr>
                                      <p:tavLst>
                                        <p:tav tm="0">
                                          <p:val>
                                            <p:strVal val="#ppt_y"/>
                                          </p:val>
                                        </p:tav>
                                        <p:tav tm="100000">
                                          <p:val>
                                            <p:strVal val="#ppt_y"/>
                                          </p:val>
                                        </p:tav>
                                      </p:tavLst>
                                    </p:anim>
                                  </p:childTnLst>
                                </p:cTn>
                              </p:par>
                              <p:par>
                                <p:cTn id="146" presetID="1" presetClass="exit" presetSubtype="0" fill="hold" grpId="1" nodeType="withEffect">
                                  <p:stCondLst>
                                    <p:cond delay="0"/>
                                  </p:stCondLst>
                                  <p:childTnLst>
                                    <p:set>
                                      <p:cBhvr>
                                        <p:cTn id="147" dur="1" fill="hold">
                                          <p:stCondLst>
                                            <p:cond delay="0"/>
                                          </p:stCondLst>
                                        </p:cTn>
                                        <p:tgtEl>
                                          <p:spTgt spid="21">
                                            <p:txEl>
                                              <p:pRg st="0" end="0"/>
                                            </p:txEl>
                                          </p:spTgt>
                                        </p:tgtEl>
                                        <p:attrNameLst>
                                          <p:attrName>style.visibility</p:attrName>
                                        </p:attrNameLst>
                                      </p:cBhvr>
                                      <p:to>
                                        <p:strVal val="hidden"/>
                                      </p:to>
                                    </p:set>
                                  </p:childTnLst>
                                </p:cTn>
                              </p:par>
                              <p:par>
                                <p:cTn id="148" presetID="1" presetClass="exit" presetSubtype="0" fill="hold" grpId="1" nodeType="withEffect">
                                  <p:stCondLst>
                                    <p:cond delay="0"/>
                                  </p:stCondLst>
                                  <p:childTnLst>
                                    <p:set>
                                      <p:cBhvr>
                                        <p:cTn id="149" dur="1" fill="hold">
                                          <p:stCondLst>
                                            <p:cond delay="0"/>
                                          </p:stCondLst>
                                        </p:cTn>
                                        <p:tgtEl>
                                          <p:spTgt spid="21">
                                            <p:txEl>
                                              <p:pRg st="1" end="1"/>
                                            </p:txEl>
                                          </p:spTgt>
                                        </p:tgtEl>
                                        <p:attrNameLst>
                                          <p:attrName>style.visibility</p:attrName>
                                        </p:attrNameLst>
                                      </p:cBhvr>
                                      <p:to>
                                        <p:strVal val="hidden"/>
                                      </p:to>
                                    </p:set>
                                  </p:childTnLst>
                                </p:cTn>
                              </p:par>
                              <p:par>
                                <p:cTn id="150" presetID="1" presetClass="exit" presetSubtype="0" fill="hold" grpId="1" nodeType="withEffect">
                                  <p:stCondLst>
                                    <p:cond delay="0"/>
                                  </p:stCondLst>
                                  <p:childTnLst>
                                    <p:set>
                                      <p:cBhvr>
                                        <p:cTn id="151" dur="1" fill="hold">
                                          <p:stCondLst>
                                            <p:cond delay="0"/>
                                          </p:stCondLst>
                                        </p:cTn>
                                        <p:tgtEl>
                                          <p:spTgt spid="21">
                                            <p:txEl>
                                              <p:pRg st="2" end="2"/>
                                            </p:txEl>
                                          </p:spTgt>
                                        </p:tgtEl>
                                        <p:attrNameLst>
                                          <p:attrName>style.visibility</p:attrName>
                                        </p:attrNameLst>
                                      </p:cBhvr>
                                      <p:to>
                                        <p:strVal val="hidden"/>
                                      </p:to>
                                    </p:set>
                                  </p:childTnLst>
                                </p:cTn>
                              </p:par>
                              <p:par>
                                <p:cTn id="152" presetID="1" presetClass="exit" presetSubtype="0" fill="hold" grpId="1" nodeType="withEffect">
                                  <p:stCondLst>
                                    <p:cond delay="0"/>
                                  </p:stCondLst>
                                  <p:childTnLst>
                                    <p:set>
                                      <p:cBhvr>
                                        <p:cTn id="153" dur="1" fill="hold">
                                          <p:stCondLst>
                                            <p:cond delay="0"/>
                                          </p:stCondLst>
                                        </p:cTn>
                                        <p:tgtEl>
                                          <p:spTgt spid="21">
                                            <p:txEl>
                                              <p:pRg st="3" end="3"/>
                                            </p:txEl>
                                          </p:spTgt>
                                        </p:tgtEl>
                                        <p:attrNameLst>
                                          <p:attrName>style.visibility</p:attrName>
                                        </p:attrNameLst>
                                      </p:cBhvr>
                                      <p:to>
                                        <p:strVal val="hidden"/>
                                      </p:to>
                                    </p:set>
                                  </p:childTnLst>
                                </p:cTn>
                              </p:par>
                              <p:par>
                                <p:cTn id="154" presetID="1" presetClass="exit" presetSubtype="0" fill="hold" grpId="1" nodeType="withEffect">
                                  <p:stCondLst>
                                    <p:cond delay="0"/>
                                  </p:stCondLst>
                                  <p:childTnLst>
                                    <p:set>
                                      <p:cBhvr>
                                        <p:cTn id="155" dur="1" fill="hold">
                                          <p:stCondLst>
                                            <p:cond delay="0"/>
                                          </p:stCondLst>
                                        </p:cTn>
                                        <p:tgtEl>
                                          <p:spTgt spid="21">
                                            <p:txEl>
                                              <p:pRg st="4" end="4"/>
                                            </p:txEl>
                                          </p:spTgt>
                                        </p:tgtEl>
                                        <p:attrNameLst>
                                          <p:attrName>style.visibility</p:attrName>
                                        </p:attrNameLst>
                                      </p:cBhvr>
                                      <p:to>
                                        <p:strVal val="hidden"/>
                                      </p:to>
                                    </p:set>
                                  </p:childTnLst>
                                </p:cTn>
                              </p:par>
                              <p:par>
                                <p:cTn id="156" presetID="1" presetClass="exit" presetSubtype="0" fill="hold" grpId="1" nodeType="withEffect">
                                  <p:stCondLst>
                                    <p:cond delay="0"/>
                                  </p:stCondLst>
                                  <p:childTnLst>
                                    <p:set>
                                      <p:cBhvr>
                                        <p:cTn id="157" dur="1" fill="hold">
                                          <p:stCondLst>
                                            <p:cond delay="0"/>
                                          </p:stCondLst>
                                        </p:cTn>
                                        <p:tgtEl>
                                          <p:spTgt spid="21">
                                            <p:bg/>
                                          </p:spTgt>
                                        </p:tgtEl>
                                        <p:attrNameLst>
                                          <p:attrName>style.visibility</p:attrName>
                                        </p:attrNameLst>
                                      </p:cBhvr>
                                      <p:to>
                                        <p:strVal val="hidden"/>
                                      </p:to>
                                    </p:set>
                                  </p:childTnLst>
                                </p:cTn>
                              </p:par>
                            </p:childTnLst>
                          </p:cTn>
                        </p:par>
                        <p:par>
                          <p:cTn id="158" fill="hold">
                            <p:stCondLst>
                              <p:cond delay="500"/>
                            </p:stCondLst>
                            <p:childTnLst>
                              <p:par>
                                <p:cTn id="159" presetID="1" presetClass="entr" presetSubtype="0" fill="hold" grpId="0" nodeType="afterEffect">
                                  <p:stCondLst>
                                    <p:cond delay="500"/>
                                  </p:stCondLst>
                                  <p:childTnLst>
                                    <p:set>
                                      <p:cBhvr>
                                        <p:cTn id="160" dur="1" fill="hold">
                                          <p:stCondLst>
                                            <p:cond delay="0"/>
                                          </p:stCondLst>
                                        </p:cTn>
                                        <p:tgtEl>
                                          <p:spTgt spid="22">
                                            <p:bg/>
                                          </p:spTgt>
                                        </p:tgtEl>
                                        <p:attrNameLst>
                                          <p:attrName>style.visibility</p:attrName>
                                        </p:attrNameLst>
                                      </p:cBhvr>
                                      <p:to>
                                        <p:strVal val="visible"/>
                                      </p:to>
                                    </p:set>
                                  </p:childTnLst>
                                </p:cTn>
                              </p:par>
                            </p:childTnLst>
                          </p:cTn>
                        </p:par>
                        <p:par>
                          <p:cTn id="161" fill="hold">
                            <p:stCondLst>
                              <p:cond delay="1000"/>
                            </p:stCondLst>
                            <p:childTnLst>
                              <p:par>
                                <p:cTn id="162" presetID="1" presetClass="entr" presetSubtype="0" fill="hold" grpId="0" nodeType="afterEffect">
                                  <p:stCondLst>
                                    <p:cond delay="500"/>
                                  </p:stCondLst>
                                  <p:childTnLst>
                                    <p:set>
                                      <p:cBhvr>
                                        <p:cTn id="163" dur="1" fill="hold">
                                          <p:stCondLst>
                                            <p:cond delay="0"/>
                                          </p:stCondLst>
                                        </p:cTn>
                                        <p:tgtEl>
                                          <p:spTgt spid="22">
                                            <p:txEl>
                                              <p:pRg st="0" end="0"/>
                                            </p:txEl>
                                          </p:spTgt>
                                        </p:tgtEl>
                                        <p:attrNameLst>
                                          <p:attrName>style.visibility</p:attrName>
                                        </p:attrNameLst>
                                      </p:cBhvr>
                                      <p:to>
                                        <p:strVal val="visible"/>
                                      </p:to>
                                    </p:set>
                                  </p:childTnLst>
                                </p:cTn>
                              </p:par>
                            </p:childTnLst>
                          </p:cTn>
                        </p:par>
                        <p:par>
                          <p:cTn id="164" fill="hold">
                            <p:stCondLst>
                              <p:cond delay="1500"/>
                            </p:stCondLst>
                            <p:childTnLst>
                              <p:par>
                                <p:cTn id="165" presetID="1" presetClass="entr" presetSubtype="0" fill="hold" grpId="0" nodeType="afterEffect">
                                  <p:stCondLst>
                                    <p:cond delay="500"/>
                                  </p:stCondLst>
                                  <p:childTnLst>
                                    <p:set>
                                      <p:cBhvr>
                                        <p:cTn id="166" dur="1" fill="hold">
                                          <p:stCondLst>
                                            <p:cond delay="0"/>
                                          </p:stCondLst>
                                        </p:cTn>
                                        <p:tgtEl>
                                          <p:spTgt spid="22">
                                            <p:txEl>
                                              <p:pRg st="1" end="1"/>
                                            </p:txEl>
                                          </p:spTgt>
                                        </p:tgtEl>
                                        <p:attrNameLst>
                                          <p:attrName>style.visibility</p:attrName>
                                        </p:attrNameLst>
                                      </p:cBhvr>
                                      <p:to>
                                        <p:strVal val="visible"/>
                                      </p:to>
                                    </p:set>
                                  </p:childTnLst>
                                </p:cTn>
                              </p:par>
                            </p:childTnLst>
                          </p:cTn>
                        </p:par>
                        <p:par>
                          <p:cTn id="167" fill="hold">
                            <p:stCondLst>
                              <p:cond delay="2000"/>
                            </p:stCondLst>
                            <p:childTnLst>
                              <p:par>
                                <p:cTn id="168" presetID="1" presetClass="entr" presetSubtype="0" fill="hold" grpId="0" nodeType="afterEffect">
                                  <p:stCondLst>
                                    <p:cond delay="500"/>
                                  </p:stCondLst>
                                  <p:childTnLst>
                                    <p:set>
                                      <p:cBhvr>
                                        <p:cTn id="169" dur="1" fill="hold">
                                          <p:stCondLst>
                                            <p:cond delay="0"/>
                                          </p:stCondLst>
                                        </p:cTn>
                                        <p:tgtEl>
                                          <p:spTgt spid="22">
                                            <p:txEl>
                                              <p:pRg st="2" end="2"/>
                                            </p:txEl>
                                          </p:spTgt>
                                        </p:tgtEl>
                                        <p:attrNameLst>
                                          <p:attrName>style.visibility</p:attrName>
                                        </p:attrNameLst>
                                      </p:cBhvr>
                                      <p:to>
                                        <p:strVal val="visible"/>
                                      </p:to>
                                    </p:set>
                                  </p:childTnLst>
                                </p:cTn>
                              </p:par>
                            </p:childTnLst>
                          </p:cTn>
                        </p:par>
                      </p:childTnLst>
                    </p:cTn>
                  </p:par>
                  <p:par>
                    <p:cTn id="170" fill="hold">
                      <p:stCondLst>
                        <p:cond delay="indefinite"/>
                      </p:stCondLst>
                      <p:childTnLst>
                        <p:par>
                          <p:cTn id="171" fill="hold">
                            <p:stCondLst>
                              <p:cond delay="0"/>
                            </p:stCondLst>
                            <p:childTnLst>
                              <p:par>
                                <p:cTn id="172" presetID="2" presetClass="entr" presetSubtype="8" fill="hold" grpId="0" nodeType="clickEffect">
                                  <p:stCondLst>
                                    <p:cond delay="0"/>
                                  </p:stCondLst>
                                  <p:childTnLst>
                                    <p:set>
                                      <p:cBhvr>
                                        <p:cTn id="173" dur="1" fill="hold">
                                          <p:stCondLst>
                                            <p:cond delay="0"/>
                                          </p:stCondLst>
                                        </p:cTn>
                                        <p:tgtEl>
                                          <p:spTgt spid="24"/>
                                        </p:tgtEl>
                                        <p:attrNameLst>
                                          <p:attrName>style.visibility</p:attrName>
                                        </p:attrNameLst>
                                      </p:cBhvr>
                                      <p:to>
                                        <p:strVal val="visible"/>
                                      </p:to>
                                    </p:set>
                                    <p:anim calcmode="lin" valueType="num">
                                      <p:cBhvr additive="base">
                                        <p:cTn id="174" dur="500" fill="hold"/>
                                        <p:tgtEl>
                                          <p:spTgt spid="24"/>
                                        </p:tgtEl>
                                        <p:attrNameLst>
                                          <p:attrName>ppt_x</p:attrName>
                                        </p:attrNameLst>
                                      </p:cBhvr>
                                      <p:tavLst>
                                        <p:tav tm="0">
                                          <p:val>
                                            <p:strVal val="0-#ppt_w/2"/>
                                          </p:val>
                                        </p:tav>
                                        <p:tav tm="100000">
                                          <p:val>
                                            <p:strVal val="#ppt_x"/>
                                          </p:val>
                                        </p:tav>
                                      </p:tavLst>
                                    </p:anim>
                                    <p:anim calcmode="lin" valueType="num">
                                      <p:cBhvr additive="base">
                                        <p:cTn id="175" dur="500" fill="hold"/>
                                        <p:tgtEl>
                                          <p:spTgt spid="24"/>
                                        </p:tgtEl>
                                        <p:attrNameLst>
                                          <p:attrName>ppt_y</p:attrName>
                                        </p:attrNameLst>
                                      </p:cBhvr>
                                      <p:tavLst>
                                        <p:tav tm="0">
                                          <p:val>
                                            <p:strVal val="#ppt_y"/>
                                          </p:val>
                                        </p:tav>
                                        <p:tav tm="100000">
                                          <p:val>
                                            <p:strVal val="#ppt_y"/>
                                          </p:val>
                                        </p:tav>
                                      </p:tavLst>
                                    </p:anim>
                                  </p:childTnLst>
                                </p:cTn>
                              </p:par>
                              <p:par>
                                <p:cTn id="176" presetID="1" presetClass="exit" presetSubtype="0" fill="hold" grpId="1" nodeType="withEffect">
                                  <p:stCondLst>
                                    <p:cond delay="0"/>
                                  </p:stCondLst>
                                  <p:childTnLst>
                                    <p:set>
                                      <p:cBhvr>
                                        <p:cTn id="177" dur="1" fill="hold">
                                          <p:stCondLst>
                                            <p:cond delay="0"/>
                                          </p:stCondLst>
                                        </p:cTn>
                                        <p:tgtEl>
                                          <p:spTgt spid="22">
                                            <p:txEl>
                                              <p:pRg st="0" end="0"/>
                                            </p:txEl>
                                          </p:spTgt>
                                        </p:tgtEl>
                                        <p:attrNameLst>
                                          <p:attrName>style.visibility</p:attrName>
                                        </p:attrNameLst>
                                      </p:cBhvr>
                                      <p:to>
                                        <p:strVal val="hidden"/>
                                      </p:to>
                                    </p:set>
                                  </p:childTnLst>
                                </p:cTn>
                              </p:par>
                              <p:par>
                                <p:cTn id="178" presetID="1" presetClass="exit" presetSubtype="0" fill="hold" grpId="1" nodeType="withEffect">
                                  <p:stCondLst>
                                    <p:cond delay="0"/>
                                  </p:stCondLst>
                                  <p:childTnLst>
                                    <p:set>
                                      <p:cBhvr>
                                        <p:cTn id="179" dur="1" fill="hold">
                                          <p:stCondLst>
                                            <p:cond delay="0"/>
                                          </p:stCondLst>
                                        </p:cTn>
                                        <p:tgtEl>
                                          <p:spTgt spid="22">
                                            <p:txEl>
                                              <p:pRg st="1" end="1"/>
                                            </p:txEl>
                                          </p:spTgt>
                                        </p:tgtEl>
                                        <p:attrNameLst>
                                          <p:attrName>style.visibility</p:attrName>
                                        </p:attrNameLst>
                                      </p:cBhvr>
                                      <p:to>
                                        <p:strVal val="hidden"/>
                                      </p:to>
                                    </p:set>
                                  </p:childTnLst>
                                </p:cTn>
                              </p:par>
                              <p:par>
                                <p:cTn id="180" presetID="1" presetClass="exit" presetSubtype="0" fill="hold" grpId="1" nodeType="withEffect">
                                  <p:stCondLst>
                                    <p:cond delay="0"/>
                                  </p:stCondLst>
                                  <p:childTnLst>
                                    <p:set>
                                      <p:cBhvr>
                                        <p:cTn id="181" dur="1" fill="hold">
                                          <p:stCondLst>
                                            <p:cond delay="0"/>
                                          </p:stCondLst>
                                        </p:cTn>
                                        <p:tgtEl>
                                          <p:spTgt spid="22">
                                            <p:txEl>
                                              <p:pRg st="2" end="2"/>
                                            </p:txEl>
                                          </p:spTgt>
                                        </p:tgtEl>
                                        <p:attrNameLst>
                                          <p:attrName>style.visibility</p:attrName>
                                        </p:attrNameLst>
                                      </p:cBhvr>
                                      <p:to>
                                        <p:strVal val="hidden"/>
                                      </p:to>
                                    </p:set>
                                  </p:childTnLst>
                                </p:cTn>
                              </p:par>
                              <p:par>
                                <p:cTn id="182" presetID="1" presetClass="exit" presetSubtype="0" fill="hold" grpId="1" nodeType="withEffect">
                                  <p:stCondLst>
                                    <p:cond delay="0"/>
                                  </p:stCondLst>
                                  <p:childTnLst>
                                    <p:set>
                                      <p:cBhvr>
                                        <p:cTn id="183" dur="1" fill="hold">
                                          <p:stCondLst>
                                            <p:cond delay="0"/>
                                          </p:stCondLst>
                                        </p:cTn>
                                        <p:tgtEl>
                                          <p:spTgt spid="22">
                                            <p:bg/>
                                          </p:spTgt>
                                        </p:tgtEl>
                                        <p:attrNameLst>
                                          <p:attrName>style.visibility</p:attrName>
                                        </p:attrNameLst>
                                      </p:cBhvr>
                                      <p:to>
                                        <p:strVal val="hidden"/>
                                      </p:to>
                                    </p:set>
                                  </p:childTnLst>
                                </p:cTn>
                              </p:par>
                            </p:childTnLst>
                          </p:cTn>
                        </p:par>
                        <p:par>
                          <p:cTn id="184" fill="hold">
                            <p:stCondLst>
                              <p:cond delay="500"/>
                            </p:stCondLst>
                            <p:childTnLst>
                              <p:par>
                                <p:cTn id="185" presetID="1" presetClass="entr" presetSubtype="0" fill="hold" grpId="0" nodeType="afterEffect">
                                  <p:stCondLst>
                                    <p:cond delay="500"/>
                                  </p:stCondLst>
                                  <p:childTnLst>
                                    <p:set>
                                      <p:cBhvr>
                                        <p:cTn id="186" dur="1" fill="hold">
                                          <p:stCondLst>
                                            <p:cond delay="0"/>
                                          </p:stCondLst>
                                        </p:cTn>
                                        <p:tgtEl>
                                          <p:spTgt spid="27">
                                            <p:bg/>
                                          </p:spTgt>
                                        </p:tgtEl>
                                        <p:attrNameLst>
                                          <p:attrName>style.visibility</p:attrName>
                                        </p:attrNameLst>
                                      </p:cBhvr>
                                      <p:to>
                                        <p:strVal val="visible"/>
                                      </p:to>
                                    </p:set>
                                  </p:childTnLst>
                                </p:cTn>
                              </p:par>
                            </p:childTnLst>
                          </p:cTn>
                        </p:par>
                        <p:par>
                          <p:cTn id="187" fill="hold">
                            <p:stCondLst>
                              <p:cond delay="1000"/>
                            </p:stCondLst>
                            <p:childTnLst>
                              <p:par>
                                <p:cTn id="188" presetID="1" presetClass="entr" presetSubtype="0" fill="hold" grpId="0" nodeType="afterEffect">
                                  <p:stCondLst>
                                    <p:cond delay="500"/>
                                  </p:stCondLst>
                                  <p:childTnLst>
                                    <p:set>
                                      <p:cBhvr>
                                        <p:cTn id="189" dur="1" fill="hold">
                                          <p:stCondLst>
                                            <p:cond delay="0"/>
                                          </p:stCondLst>
                                        </p:cTn>
                                        <p:tgtEl>
                                          <p:spTgt spid="27">
                                            <p:txEl>
                                              <p:pRg st="0" end="0"/>
                                            </p:txEl>
                                          </p:spTgt>
                                        </p:tgtEl>
                                        <p:attrNameLst>
                                          <p:attrName>style.visibility</p:attrName>
                                        </p:attrNameLst>
                                      </p:cBhvr>
                                      <p:to>
                                        <p:strVal val="visible"/>
                                      </p:to>
                                    </p:set>
                                  </p:childTnLst>
                                </p:cTn>
                              </p:par>
                            </p:childTnLst>
                          </p:cTn>
                        </p:par>
                        <p:par>
                          <p:cTn id="190" fill="hold">
                            <p:stCondLst>
                              <p:cond delay="1500"/>
                            </p:stCondLst>
                            <p:childTnLst>
                              <p:par>
                                <p:cTn id="191" presetID="1" presetClass="entr" presetSubtype="0" fill="hold" grpId="0" nodeType="afterEffect">
                                  <p:stCondLst>
                                    <p:cond delay="500"/>
                                  </p:stCondLst>
                                  <p:childTnLst>
                                    <p:set>
                                      <p:cBhvr>
                                        <p:cTn id="192" dur="1" fill="hold">
                                          <p:stCondLst>
                                            <p:cond delay="0"/>
                                          </p:stCondLst>
                                        </p:cTn>
                                        <p:tgtEl>
                                          <p:spTgt spid="27">
                                            <p:txEl>
                                              <p:pRg st="1" end="1"/>
                                            </p:txEl>
                                          </p:spTgt>
                                        </p:tgtEl>
                                        <p:attrNameLst>
                                          <p:attrName>style.visibility</p:attrName>
                                        </p:attrNameLst>
                                      </p:cBhvr>
                                      <p:to>
                                        <p:strVal val="visible"/>
                                      </p:to>
                                    </p:set>
                                  </p:childTnLst>
                                </p:cTn>
                              </p:par>
                            </p:childTnLst>
                          </p:cTn>
                        </p:par>
                        <p:par>
                          <p:cTn id="193" fill="hold">
                            <p:stCondLst>
                              <p:cond delay="2000"/>
                            </p:stCondLst>
                            <p:childTnLst>
                              <p:par>
                                <p:cTn id="194" presetID="1" presetClass="entr" presetSubtype="0" fill="hold" grpId="0" nodeType="afterEffect">
                                  <p:stCondLst>
                                    <p:cond delay="500"/>
                                  </p:stCondLst>
                                  <p:childTnLst>
                                    <p:set>
                                      <p:cBhvr>
                                        <p:cTn id="195" dur="1" fill="hold">
                                          <p:stCondLst>
                                            <p:cond delay="0"/>
                                          </p:stCondLst>
                                        </p:cTn>
                                        <p:tgtEl>
                                          <p:spTgt spid="27">
                                            <p:txEl>
                                              <p:pRg st="2" end="2"/>
                                            </p:txEl>
                                          </p:spTgt>
                                        </p:tgtEl>
                                        <p:attrNameLst>
                                          <p:attrName>style.visibility</p:attrName>
                                        </p:attrNameLst>
                                      </p:cBhvr>
                                      <p:to>
                                        <p:strVal val="visible"/>
                                      </p:to>
                                    </p:set>
                                  </p:childTnLst>
                                </p:cTn>
                              </p:par>
                            </p:childTnLst>
                          </p:cTn>
                        </p:par>
                        <p:par>
                          <p:cTn id="196" fill="hold">
                            <p:stCondLst>
                              <p:cond delay="2500"/>
                            </p:stCondLst>
                            <p:childTnLst>
                              <p:par>
                                <p:cTn id="197" presetID="1" presetClass="entr" presetSubtype="0" fill="hold" grpId="0" nodeType="afterEffect">
                                  <p:stCondLst>
                                    <p:cond delay="500"/>
                                  </p:stCondLst>
                                  <p:childTnLst>
                                    <p:set>
                                      <p:cBhvr>
                                        <p:cTn id="198" dur="1" fill="hold">
                                          <p:stCondLst>
                                            <p:cond delay="0"/>
                                          </p:stCondLst>
                                        </p:cTn>
                                        <p:tgtEl>
                                          <p:spTgt spid="27">
                                            <p:txEl>
                                              <p:pRg st="3" end="3"/>
                                            </p:txEl>
                                          </p:spTgt>
                                        </p:tgtEl>
                                        <p:attrNameLst>
                                          <p:attrName>style.visibility</p:attrName>
                                        </p:attrNameLst>
                                      </p:cBhvr>
                                      <p:to>
                                        <p:strVal val="visible"/>
                                      </p:to>
                                    </p:set>
                                  </p:childTnLst>
                                </p:cTn>
                              </p:par>
                            </p:childTnLst>
                          </p:cTn>
                        </p:par>
                        <p:par>
                          <p:cTn id="199" fill="hold">
                            <p:stCondLst>
                              <p:cond delay="3000"/>
                            </p:stCondLst>
                            <p:childTnLst>
                              <p:par>
                                <p:cTn id="200" presetID="1" presetClass="entr" presetSubtype="0" fill="hold" grpId="0" nodeType="afterEffect">
                                  <p:stCondLst>
                                    <p:cond delay="500"/>
                                  </p:stCondLst>
                                  <p:childTnLst>
                                    <p:set>
                                      <p:cBhvr>
                                        <p:cTn id="201" dur="1" fill="hold">
                                          <p:stCondLst>
                                            <p:cond delay="0"/>
                                          </p:stCondLst>
                                        </p:cTn>
                                        <p:tgtEl>
                                          <p:spTgt spid="27">
                                            <p:txEl>
                                              <p:pRg st="4" end="4"/>
                                            </p:txEl>
                                          </p:spTgt>
                                        </p:tgtEl>
                                        <p:attrNameLst>
                                          <p:attrName>style.visibility</p:attrName>
                                        </p:attrNameLst>
                                      </p:cBhvr>
                                      <p:to>
                                        <p:strVal val="visible"/>
                                      </p:to>
                                    </p:set>
                                  </p:childTnLst>
                                </p:cTn>
                              </p:par>
                            </p:childTnLst>
                          </p:cTn>
                        </p:par>
                        <p:par>
                          <p:cTn id="202" fill="hold">
                            <p:stCondLst>
                              <p:cond delay="3500"/>
                            </p:stCondLst>
                            <p:childTnLst>
                              <p:par>
                                <p:cTn id="203" presetID="1" presetClass="entr" presetSubtype="0" fill="hold" grpId="0" nodeType="afterEffect">
                                  <p:stCondLst>
                                    <p:cond delay="500"/>
                                  </p:stCondLst>
                                  <p:childTnLst>
                                    <p:set>
                                      <p:cBhvr>
                                        <p:cTn id="204" dur="1" fill="hold">
                                          <p:stCondLst>
                                            <p:cond delay="0"/>
                                          </p:stCondLst>
                                        </p:cTn>
                                        <p:tgtEl>
                                          <p:spTgt spid="27">
                                            <p:txEl>
                                              <p:pRg st="5" end="5"/>
                                            </p:txEl>
                                          </p:spTgt>
                                        </p:tgtEl>
                                        <p:attrNameLst>
                                          <p:attrName>style.visibility</p:attrName>
                                        </p:attrNameLst>
                                      </p:cBhvr>
                                      <p:to>
                                        <p:strVal val="visible"/>
                                      </p:to>
                                    </p:set>
                                  </p:childTnLst>
                                </p:cTn>
                              </p:par>
                            </p:childTnLst>
                          </p:cTn>
                        </p:par>
                        <p:par>
                          <p:cTn id="205" fill="hold">
                            <p:stCondLst>
                              <p:cond delay="4000"/>
                            </p:stCondLst>
                            <p:childTnLst>
                              <p:par>
                                <p:cTn id="206" presetID="1" presetClass="entr" presetSubtype="0" fill="hold" grpId="0" nodeType="afterEffect">
                                  <p:stCondLst>
                                    <p:cond delay="500"/>
                                  </p:stCondLst>
                                  <p:childTnLst>
                                    <p:set>
                                      <p:cBhvr>
                                        <p:cTn id="207" dur="1" fill="hold">
                                          <p:stCondLst>
                                            <p:cond delay="0"/>
                                          </p:stCondLst>
                                        </p:cTn>
                                        <p:tgtEl>
                                          <p:spTgt spid="27">
                                            <p:txEl>
                                              <p:pRg st="6" end="6"/>
                                            </p:txEl>
                                          </p:spTgt>
                                        </p:tgtEl>
                                        <p:attrNameLst>
                                          <p:attrName>style.visibility</p:attrName>
                                        </p:attrNameLst>
                                      </p:cBhvr>
                                      <p:to>
                                        <p:strVal val="visible"/>
                                      </p:to>
                                    </p:set>
                                  </p:childTnLst>
                                </p:cTn>
                              </p:par>
                            </p:childTnLst>
                          </p:cTn>
                        </p:par>
                        <p:par>
                          <p:cTn id="208" fill="hold">
                            <p:stCondLst>
                              <p:cond delay="4500"/>
                            </p:stCondLst>
                            <p:childTnLst>
                              <p:par>
                                <p:cTn id="209" presetID="1" presetClass="entr" presetSubtype="0" fill="hold" grpId="0" nodeType="afterEffect">
                                  <p:stCondLst>
                                    <p:cond delay="500"/>
                                  </p:stCondLst>
                                  <p:childTnLst>
                                    <p:set>
                                      <p:cBhvr>
                                        <p:cTn id="210" dur="1" fill="hold">
                                          <p:stCondLst>
                                            <p:cond delay="0"/>
                                          </p:stCondLst>
                                        </p:cTn>
                                        <p:tgtEl>
                                          <p:spTgt spid="27">
                                            <p:txEl>
                                              <p:pRg st="7" end="7"/>
                                            </p:txEl>
                                          </p:spTgt>
                                        </p:tgtEl>
                                        <p:attrNameLst>
                                          <p:attrName>style.visibility</p:attrName>
                                        </p:attrNameLst>
                                      </p:cBhvr>
                                      <p:to>
                                        <p:strVal val="visible"/>
                                      </p:to>
                                    </p:set>
                                  </p:childTnLst>
                                </p:cTn>
                              </p:par>
                            </p:childTnLst>
                          </p:cTn>
                        </p:par>
                        <p:par>
                          <p:cTn id="211" fill="hold">
                            <p:stCondLst>
                              <p:cond delay="5000"/>
                            </p:stCondLst>
                            <p:childTnLst>
                              <p:par>
                                <p:cTn id="212" presetID="1" presetClass="entr" presetSubtype="0" fill="hold" grpId="0" nodeType="afterEffect">
                                  <p:stCondLst>
                                    <p:cond delay="500"/>
                                  </p:stCondLst>
                                  <p:childTnLst>
                                    <p:set>
                                      <p:cBhvr>
                                        <p:cTn id="213" dur="1" fill="hold">
                                          <p:stCondLst>
                                            <p:cond delay="0"/>
                                          </p:stCondLst>
                                        </p:cTn>
                                        <p:tgtEl>
                                          <p:spTgt spid="27">
                                            <p:txEl>
                                              <p:pRg st="8" end="8"/>
                                            </p:txEl>
                                          </p:spTgt>
                                        </p:tgtEl>
                                        <p:attrNameLst>
                                          <p:attrName>style.visibility</p:attrName>
                                        </p:attrNameLst>
                                      </p:cBhvr>
                                      <p:to>
                                        <p:strVal val="visible"/>
                                      </p:to>
                                    </p:set>
                                  </p:childTnLst>
                                </p:cTn>
                              </p:par>
                            </p:childTnLst>
                          </p:cTn>
                        </p:par>
                        <p:par>
                          <p:cTn id="214" fill="hold">
                            <p:stCondLst>
                              <p:cond delay="5500"/>
                            </p:stCondLst>
                            <p:childTnLst>
                              <p:par>
                                <p:cTn id="215" presetID="1" presetClass="entr" presetSubtype="0" fill="hold" grpId="0" nodeType="afterEffect">
                                  <p:stCondLst>
                                    <p:cond delay="500"/>
                                  </p:stCondLst>
                                  <p:childTnLst>
                                    <p:set>
                                      <p:cBhvr>
                                        <p:cTn id="216" dur="1" fill="hold">
                                          <p:stCondLst>
                                            <p:cond delay="0"/>
                                          </p:stCondLst>
                                        </p:cTn>
                                        <p:tgtEl>
                                          <p:spTgt spid="27">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build="allAtOnce" animBg="1"/>
      <p:bldP spid="21" grpId="1" build="allAtOnce" animBg="1"/>
      <p:bldP spid="17" grpId="0" build="allAtOnce" animBg="1"/>
      <p:bldP spid="17" grpId="1" build="allAtOnce" animBg="1"/>
      <p:bldP spid="16" grpId="0" build="allAtOnce" animBg="1"/>
      <p:bldP spid="16" grpId="1" build="allAtOnce" animBg="1"/>
      <p:bldP spid="23" grpId="0" build="allAtOnce" animBg="1"/>
      <p:bldP spid="23" grpId="1" build="allAtOnce" animBg="1"/>
      <p:bldP spid="18" grpId="0" animBg="1"/>
      <p:bldP spid="19" grpId="0" animBg="1"/>
      <p:bldP spid="20" grpId="0" animBg="1"/>
      <p:bldP spid="24" grpId="0" animBg="1"/>
      <p:bldP spid="25" grpId="0" animBg="1"/>
      <p:bldP spid="26" grpId="0" animBg="1"/>
      <p:bldP spid="22" grpId="0" build="allAtOnce" animBg="1"/>
      <p:bldP spid="22" grpId="1" build="allAtOnce" animBg="1"/>
      <p:bldP spid="27" grpId="0" build="allAtOnce"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10" y="18862"/>
            <a:ext cx="9147110" cy="400110"/>
          </a:xfrm>
          <a:prstGeom prst="rect">
            <a:avLst/>
          </a:prstGeom>
        </p:spPr>
        <p:txBody>
          <a:bodyPr wrap="square">
            <a:spAutoFit/>
          </a:bodyPr>
          <a:lstStyle/>
          <a:p>
            <a:r>
              <a:rPr lang="en-US" sz="2000" b="1" dirty="0" smtClean="0">
                <a:latin typeface="Times New Roman" pitchFamily="18" charset="0"/>
                <a:cs typeface="Times New Roman" pitchFamily="18" charset="0"/>
              </a:rPr>
              <a:t>KHÁI NIỆM CHUNG VỀ TỔ CHỨC VÀ QUẢN LÝ SẢN XUẤT</a:t>
            </a:r>
            <a:endParaRPr lang="en-US" sz="2000" dirty="0">
              <a:latin typeface="Times New Roman" pitchFamily="18" charset="0"/>
              <a:cs typeface="Times New Roman" pitchFamily="18" charset="0"/>
            </a:endParaRPr>
          </a:p>
        </p:txBody>
      </p:sp>
      <p:sp>
        <p:nvSpPr>
          <p:cNvPr id="5" name="Rectangle 4"/>
          <p:cNvSpPr/>
          <p:nvPr/>
        </p:nvSpPr>
        <p:spPr>
          <a:xfrm>
            <a:off x="0" y="447480"/>
            <a:ext cx="9144000" cy="6186309"/>
          </a:xfrm>
          <a:prstGeom prst="rect">
            <a:avLst/>
          </a:prstGeom>
        </p:spPr>
        <p:txBody>
          <a:bodyPr wrap="square">
            <a:spAutoFit/>
          </a:bodyPr>
          <a:lstStyle/>
          <a:p>
            <a:pPr algn="just"/>
            <a:r>
              <a:rPr lang="en-US" sz="2200" b="1" i="1" dirty="0" smtClean="0">
                <a:latin typeface="Times New Roman" pitchFamily="18" charset="0"/>
                <a:cs typeface="Times New Roman" pitchFamily="18" charset="0"/>
              </a:rPr>
              <a:t>3 Nội dung quá trình sản xuất</a:t>
            </a:r>
            <a:endParaRPr lang="en-US" sz="2200" dirty="0">
              <a:latin typeface="Times New Roman" pitchFamily="18" charset="0"/>
              <a:cs typeface="Times New Roman" pitchFamily="18" charset="0"/>
            </a:endParaRPr>
          </a:p>
          <a:p>
            <a:pPr algn="just"/>
            <a:r>
              <a:rPr lang="vi-VN" sz="2200" dirty="0" smtClean="0">
                <a:latin typeface="Times New Roman" pitchFamily="18" charset="0"/>
                <a:cs typeface="Times New Roman" pitchFamily="18" charset="0"/>
              </a:rPr>
              <a:t>Là quá trình kết hợp hợp lý các yếu tố sản xuất để cung cấp các sản phẩm, dịch vụ cần thiết cho xã hội.</a:t>
            </a:r>
            <a:r>
              <a:rPr lang="en-US" sz="2200" dirty="0" smtClean="0">
                <a:latin typeface="Times New Roman" pitchFamily="18" charset="0"/>
                <a:cs typeface="Times New Roman" pitchFamily="18" charset="0"/>
              </a:rPr>
              <a:t> </a:t>
            </a:r>
            <a:r>
              <a:rPr lang="vi-VN" sz="2200" dirty="0" smtClean="0">
                <a:latin typeface="Times New Roman" pitchFamily="18" charset="0"/>
                <a:cs typeface="Times New Roman" pitchFamily="18" charset="0"/>
              </a:rPr>
              <a:t>Là quá trình lao động sáng tạo tích cực của con người.</a:t>
            </a:r>
          </a:p>
          <a:p>
            <a:pPr algn="just"/>
            <a:r>
              <a:rPr lang="vi-VN" sz="2200" dirty="0" smtClean="0">
                <a:latin typeface="Times New Roman" pitchFamily="18" charset="0"/>
                <a:cs typeface="Times New Roman" pitchFamily="18" charset="0"/>
              </a:rPr>
              <a:t>Hai dạng quá trình:</a:t>
            </a:r>
          </a:p>
          <a:p>
            <a:pPr algn="just"/>
            <a:r>
              <a:rPr lang="vi-VN" sz="2200" dirty="0" smtClean="0">
                <a:latin typeface="Times New Roman" pitchFamily="18" charset="0"/>
                <a:cs typeface="Times New Roman" pitchFamily="18" charset="0"/>
              </a:rPr>
              <a:t>- Quá trình tự nhiên: đối tượng lao động có những biến đổi vật lý, hóa học, sinh học không cần có sự tác động của lao động, hoặc chỉ cần tác động ở một mức độ nhất định.</a:t>
            </a:r>
          </a:p>
          <a:p>
            <a:pPr algn="just"/>
            <a:r>
              <a:rPr lang="vi-VN" sz="2200" dirty="0" smtClean="0">
                <a:latin typeface="Times New Roman" pitchFamily="18" charset="0"/>
                <a:cs typeface="Times New Roman" pitchFamily="18" charset="0"/>
              </a:rPr>
              <a:t>- Quá trình công nghệ: là quá trình làm thay đổi hình dáng, kích thước, tính chất vật lý, hóa học của đối tượng chế biến.</a:t>
            </a:r>
          </a:p>
          <a:p>
            <a:pPr algn="just"/>
            <a:r>
              <a:rPr lang="vi-VN" sz="2200" dirty="0" smtClean="0">
                <a:latin typeface="Times New Roman" pitchFamily="18" charset="0"/>
                <a:cs typeface="Times New Roman" pitchFamily="18" charset="0"/>
              </a:rPr>
              <a:t>Quá trình công nghệ lại được phân chia thành nhiều giai đoạn công nghệ khác nhau, căn cứ vào các phương pháp chế biến khác nhau, sử dụng máy móc thiết bị khác nhau.</a:t>
            </a:r>
          </a:p>
          <a:p>
            <a:pPr algn="just"/>
            <a:r>
              <a:rPr lang="vi-VN" sz="2200" dirty="0" smtClean="0">
                <a:latin typeface="Times New Roman" pitchFamily="18" charset="0"/>
                <a:cs typeface="Times New Roman" pitchFamily="18" charset="0"/>
              </a:rPr>
              <a:t>Mỗi giai đoạn công nghệ bao gồm nhiều bước công việc khác nhau (nguyên công). Bước công việc là đơn vị cơ bản của </a:t>
            </a:r>
            <a:r>
              <a:rPr lang="en-US" sz="2200" dirty="0" smtClean="0">
                <a:latin typeface="Times New Roman" pitchFamily="18" charset="0"/>
                <a:cs typeface="Times New Roman" pitchFamily="18" charset="0"/>
              </a:rPr>
              <a:t>QTSX</a:t>
            </a:r>
            <a:r>
              <a:rPr lang="vi-VN" sz="2200" dirty="0" smtClean="0">
                <a:latin typeface="Times New Roman" pitchFamily="18" charset="0"/>
                <a:cs typeface="Times New Roman" pitchFamily="18" charset="0"/>
              </a:rPr>
              <a:t> được thực hiện trên nơi làm việc, do một công nhân hoặc một nhóm công nhân cùng tiến hành trên một đối tượng nhất định.</a:t>
            </a:r>
          </a:p>
          <a:p>
            <a:pPr algn="just"/>
            <a:r>
              <a:rPr lang="vi-VN" sz="2200" dirty="0" smtClean="0">
                <a:latin typeface="Times New Roman" pitchFamily="18" charset="0"/>
                <a:cs typeface="Times New Roman" pitchFamily="18" charset="0"/>
              </a:rPr>
              <a:t>Khi xét bước công việc phải căn cứ ba yếu tố: nơi làm việc, công nhân, đối tượng lao động. Thay đổi một trong ba yếu tố đó thì bước công việc bị thay đổi.</a:t>
            </a:r>
          </a:p>
        </p:txBody>
      </p:sp>
    </p:spTree>
    <p:extLst>
      <p:ext uri="{BB962C8B-B14F-4D97-AF65-F5344CB8AC3E}">
        <p14:creationId xmlns:p14="http://schemas.microsoft.com/office/powerpoint/2010/main" val="2106678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 calcmode="lin" valueType="num">
                                      <p:cBhvr additive="base">
                                        <p:cTn id="31" dur="500" fill="hold"/>
                                        <p:tgtEl>
                                          <p:spTgt spid="5">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5">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anim calcmode="lin" valueType="num">
                                      <p:cBhvr additive="base">
                                        <p:cTn id="37" dur="500" fill="hold"/>
                                        <p:tgtEl>
                                          <p:spTgt spid="5">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5">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5">
                                            <p:txEl>
                                              <p:pRg st="6" end="6"/>
                                            </p:txEl>
                                          </p:spTgt>
                                        </p:tgtEl>
                                        <p:attrNameLst>
                                          <p:attrName>style.visibility</p:attrName>
                                        </p:attrNameLst>
                                      </p:cBhvr>
                                      <p:to>
                                        <p:strVal val="visible"/>
                                      </p:to>
                                    </p:set>
                                    <p:anim calcmode="lin" valueType="num">
                                      <p:cBhvr additive="base">
                                        <p:cTn id="43" dur="500" fill="hold"/>
                                        <p:tgtEl>
                                          <p:spTgt spid="5">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5">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5">
                                            <p:txEl>
                                              <p:pRg st="7" end="7"/>
                                            </p:txEl>
                                          </p:spTgt>
                                        </p:tgtEl>
                                        <p:attrNameLst>
                                          <p:attrName>style.visibility</p:attrName>
                                        </p:attrNameLst>
                                      </p:cBhvr>
                                      <p:to>
                                        <p:strVal val="visible"/>
                                      </p:to>
                                    </p:set>
                                    <p:anim calcmode="lin" valueType="num">
                                      <p:cBhvr additive="base">
                                        <p:cTn id="49" dur="500" fill="hold"/>
                                        <p:tgtEl>
                                          <p:spTgt spid="5">
                                            <p:txEl>
                                              <p:pRg st="7" end="7"/>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5">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10" y="18862"/>
            <a:ext cx="9147110" cy="400110"/>
          </a:xfrm>
          <a:prstGeom prst="rect">
            <a:avLst/>
          </a:prstGeom>
        </p:spPr>
        <p:txBody>
          <a:bodyPr wrap="square">
            <a:spAutoFit/>
          </a:bodyPr>
          <a:lstStyle/>
          <a:p>
            <a:r>
              <a:rPr lang="en-US" sz="2000" b="1" dirty="0" smtClean="0">
                <a:latin typeface="Times New Roman" pitchFamily="18" charset="0"/>
                <a:cs typeface="Times New Roman" pitchFamily="18" charset="0"/>
              </a:rPr>
              <a:t>KHÁI NIỆM CHUNG VỀ TỔ CHỨC VÀ QUẢN LÝ SẢN XUẤT</a:t>
            </a:r>
            <a:endParaRPr lang="en-US" sz="2000" dirty="0">
              <a:latin typeface="Times New Roman" pitchFamily="18" charset="0"/>
              <a:cs typeface="Times New Roman" pitchFamily="18" charset="0"/>
            </a:endParaRPr>
          </a:p>
        </p:txBody>
      </p:sp>
      <p:sp>
        <p:nvSpPr>
          <p:cNvPr id="5" name="Rectangle 4"/>
          <p:cNvSpPr/>
          <p:nvPr/>
        </p:nvSpPr>
        <p:spPr>
          <a:xfrm>
            <a:off x="0" y="447480"/>
            <a:ext cx="9144000" cy="4524315"/>
          </a:xfrm>
          <a:prstGeom prst="rect">
            <a:avLst/>
          </a:prstGeom>
        </p:spPr>
        <p:txBody>
          <a:bodyPr wrap="square">
            <a:spAutoFit/>
          </a:bodyPr>
          <a:lstStyle/>
          <a:p>
            <a:pPr algn="just"/>
            <a:r>
              <a:rPr lang="en-US" sz="2400" b="1" i="1" dirty="0" smtClean="0">
                <a:latin typeface="Times New Roman" pitchFamily="18" charset="0"/>
                <a:cs typeface="Times New Roman" pitchFamily="18" charset="0"/>
              </a:rPr>
              <a:t>4 Nội dung của tổ chức sản xuất</a:t>
            </a:r>
            <a:endParaRPr lang="en-US" sz="2400" dirty="0">
              <a:latin typeface="Times New Roman" pitchFamily="18" charset="0"/>
              <a:cs typeface="Times New Roman" pitchFamily="18" charset="0"/>
            </a:endParaRPr>
          </a:p>
          <a:p>
            <a:pPr algn="just"/>
            <a:r>
              <a:rPr lang="vi-VN" sz="2400" dirty="0" smtClean="0">
                <a:latin typeface="Times New Roman" pitchFamily="18" charset="0"/>
                <a:cs typeface="Times New Roman" pitchFamily="18" charset="0"/>
              </a:rPr>
              <a:t>Là các phương pháp, các thủ thuật kết hợp các yếu tố của quá trình sản xuất một cách hiệu quả.</a:t>
            </a:r>
            <a:endParaRPr lang="en-US" sz="2400" dirty="0" smtClean="0">
              <a:latin typeface="Times New Roman" pitchFamily="18" charset="0"/>
              <a:cs typeface="Times New Roman" pitchFamily="18" charset="0"/>
            </a:endParaRPr>
          </a:p>
          <a:p>
            <a:pPr algn="just"/>
            <a:r>
              <a:rPr lang="en-US" sz="2400" dirty="0" smtClean="0">
                <a:latin typeface="Times New Roman" pitchFamily="18" charset="0"/>
                <a:cs typeface="Times New Roman" pitchFamily="18" charset="0"/>
              </a:rPr>
              <a:t>Xét về mặt không gian</a:t>
            </a:r>
            <a:r>
              <a:rPr lang="vi-VN" sz="2400" dirty="0" smtClean="0">
                <a:latin typeface="Times New Roman" pitchFamily="18" charset="0"/>
                <a:cs typeface="Times New Roman" pitchFamily="18" charset="0"/>
              </a:rPr>
              <a:t>:</a:t>
            </a:r>
          </a:p>
          <a:p>
            <a:pPr algn="just"/>
            <a:r>
              <a:rPr lang="vi-VN" sz="2400" dirty="0" smtClean="0">
                <a:latin typeface="Times New Roman" pitchFamily="18" charset="0"/>
                <a:cs typeface="Times New Roman" pitchFamily="18" charset="0"/>
              </a:rPr>
              <a:t>- Hình thành cơ cấu sản xuất hợp lý.</a:t>
            </a:r>
          </a:p>
          <a:p>
            <a:pPr algn="just"/>
            <a:r>
              <a:rPr lang="vi-VN" sz="2400" dirty="0" smtClean="0">
                <a:latin typeface="Times New Roman" pitchFamily="18" charset="0"/>
                <a:cs typeface="Times New Roman" pitchFamily="18" charset="0"/>
              </a:rPr>
              <a:t>- Xác định loại hình sản xuất cho các nơi làm việc, trên cơ sở đó xây dựng các bộ phận sản xuất.</a:t>
            </a:r>
          </a:p>
          <a:p>
            <a:pPr algn="just"/>
            <a:r>
              <a:rPr lang="vi-VN" sz="2400" dirty="0" smtClean="0">
                <a:latin typeface="Times New Roman" pitchFamily="18" charset="0"/>
                <a:cs typeface="Times New Roman" pitchFamily="18" charset="0"/>
              </a:rPr>
              <a:t>- Bố trí sản xuất nội bộ xí nghiệp.</a:t>
            </a:r>
            <a:endParaRPr lang="en-US" sz="2400" dirty="0" smtClean="0">
              <a:latin typeface="Times New Roman" pitchFamily="18" charset="0"/>
              <a:cs typeface="Times New Roman" pitchFamily="18" charset="0"/>
            </a:endParaRPr>
          </a:p>
          <a:p>
            <a:pPr algn="just"/>
            <a:r>
              <a:rPr lang="vi-VN" sz="2400" dirty="0" smtClean="0">
                <a:latin typeface="Times New Roman" pitchFamily="18" charset="0"/>
                <a:cs typeface="Times New Roman" pitchFamily="18" charset="0"/>
              </a:rPr>
              <a:t>Xét về mặt </a:t>
            </a:r>
            <a:r>
              <a:rPr lang="en-US" sz="2400" dirty="0" smtClean="0">
                <a:latin typeface="Times New Roman" pitchFamily="18" charset="0"/>
                <a:cs typeface="Times New Roman" pitchFamily="18" charset="0"/>
              </a:rPr>
              <a:t>thời </a:t>
            </a:r>
            <a:r>
              <a:rPr lang="vi-VN" sz="2400" dirty="0" smtClean="0">
                <a:latin typeface="Times New Roman" pitchFamily="18" charset="0"/>
                <a:cs typeface="Times New Roman" pitchFamily="18" charset="0"/>
              </a:rPr>
              <a:t>gian:</a:t>
            </a:r>
          </a:p>
          <a:p>
            <a:pPr algn="just"/>
            <a:r>
              <a:rPr lang="vi-VN" sz="2400" dirty="0" smtClean="0">
                <a:latin typeface="Times New Roman" pitchFamily="18" charset="0"/>
                <a:cs typeface="Times New Roman" pitchFamily="18" charset="0"/>
              </a:rPr>
              <a:t>- Lựa chọn phương pháp tổ chức quá trình sản xuất.</a:t>
            </a:r>
            <a:endParaRPr lang="en-US" sz="2400" dirty="0" smtClean="0">
              <a:latin typeface="Times New Roman" pitchFamily="18" charset="0"/>
              <a:cs typeface="Times New Roman" pitchFamily="18" charset="0"/>
            </a:endParaRPr>
          </a:p>
          <a:p>
            <a:pPr algn="just"/>
            <a:r>
              <a:rPr lang="vi-VN" sz="2400" dirty="0" smtClean="0">
                <a:latin typeface="Times New Roman" pitchFamily="18" charset="0"/>
                <a:cs typeface="Times New Roman" pitchFamily="18" charset="0"/>
              </a:rPr>
              <a:t>- Nghiên cứu chu kỳ sản xuất tìm cách rút ngắn chu kỳ sản xuất</a:t>
            </a:r>
            <a:r>
              <a:rPr lang="en-US" sz="2400" dirty="0" smtClean="0">
                <a:latin typeface="Times New Roman" pitchFamily="18" charset="0"/>
                <a:cs typeface="Times New Roman" pitchFamily="18" charset="0"/>
              </a:rPr>
              <a:t>.</a:t>
            </a:r>
            <a:endParaRPr lang="vi-VN" sz="2400" dirty="0" smtClean="0">
              <a:latin typeface="Times New Roman" pitchFamily="18" charset="0"/>
              <a:cs typeface="Times New Roman" pitchFamily="18" charset="0"/>
            </a:endParaRPr>
          </a:p>
          <a:p>
            <a:pPr algn="just"/>
            <a:r>
              <a:rPr lang="vi-VN" sz="2400" dirty="0" smtClean="0">
                <a:latin typeface="Times New Roman" pitchFamily="18" charset="0"/>
                <a:cs typeface="Times New Roman" pitchFamily="18" charset="0"/>
              </a:rPr>
              <a:t>- Lập kế hoạch tiến độ sản xuất và tổ chức công tác điều độ sản xuất.</a:t>
            </a:r>
          </a:p>
        </p:txBody>
      </p:sp>
    </p:spTree>
    <p:extLst>
      <p:ext uri="{BB962C8B-B14F-4D97-AF65-F5344CB8AC3E}">
        <p14:creationId xmlns:p14="http://schemas.microsoft.com/office/powerpoint/2010/main" val="3217163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 calcmode="lin" valueType="num">
                                      <p:cBhvr additive="base">
                                        <p:cTn id="31" dur="500" fill="hold"/>
                                        <p:tgtEl>
                                          <p:spTgt spid="5">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5">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anim calcmode="lin" valueType="num">
                                      <p:cBhvr additive="base">
                                        <p:cTn id="37" dur="500" fill="hold"/>
                                        <p:tgtEl>
                                          <p:spTgt spid="5">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5">
                                            <p:txEl>
                                              <p:pRg st="5" end="5"/>
                                            </p:txEl>
                                          </p:spTgt>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5">
                                            <p:txEl>
                                              <p:pRg st="6" end="6"/>
                                            </p:txEl>
                                          </p:spTgt>
                                        </p:tgtEl>
                                        <p:attrNameLst>
                                          <p:attrName>style.visibility</p:attrName>
                                        </p:attrNameLst>
                                      </p:cBhvr>
                                      <p:to>
                                        <p:strVal val="visible"/>
                                      </p:to>
                                    </p:set>
                                    <p:anim calcmode="lin" valueType="num">
                                      <p:cBhvr additive="base">
                                        <p:cTn id="41" dur="500" fill="hold"/>
                                        <p:tgtEl>
                                          <p:spTgt spid="5">
                                            <p:txEl>
                                              <p:pRg st="6" end="6"/>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5">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0" nodeType="clickEffect">
                                  <p:stCondLst>
                                    <p:cond delay="0"/>
                                  </p:stCondLst>
                                  <p:childTnLst>
                                    <p:set>
                                      <p:cBhvr>
                                        <p:cTn id="46" dur="1" fill="hold">
                                          <p:stCondLst>
                                            <p:cond delay="0"/>
                                          </p:stCondLst>
                                        </p:cTn>
                                        <p:tgtEl>
                                          <p:spTgt spid="5">
                                            <p:txEl>
                                              <p:pRg st="7" end="7"/>
                                            </p:txEl>
                                          </p:spTgt>
                                        </p:tgtEl>
                                        <p:attrNameLst>
                                          <p:attrName>style.visibility</p:attrName>
                                        </p:attrNameLst>
                                      </p:cBhvr>
                                      <p:to>
                                        <p:strVal val="visible"/>
                                      </p:to>
                                    </p:set>
                                    <p:anim calcmode="lin" valueType="num">
                                      <p:cBhvr additive="base">
                                        <p:cTn id="47" dur="500" fill="hold"/>
                                        <p:tgtEl>
                                          <p:spTgt spid="5">
                                            <p:txEl>
                                              <p:pRg st="7" end="7"/>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5">
                                            <p:txEl>
                                              <p:pRg st="7" end="7"/>
                                            </p:txEl>
                                          </p:spTgt>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5">
                                            <p:txEl>
                                              <p:pRg st="8" end="8"/>
                                            </p:txEl>
                                          </p:spTgt>
                                        </p:tgtEl>
                                        <p:attrNameLst>
                                          <p:attrName>style.visibility</p:attrName>
                                        </p:attrNameLst>
                                      </p:cBhvr>
                                      <p:to>
                                        <p:strVal val="visible"/>
                                      </p:to>
                                    </p:set>
                                    <p:anim calcmode="lin" valueType="num">
                                      <p:cBhvr additive="base">
                                        <p:cTn id="51" dur="500" fill="hold"/>
                                        <p:tgtEl>
                                          <p:spTgt spid="5">
                                            <p:txEl>
                                              <p:pRg st="8" end="8"/>
                                            </p:txEl>
                                          </p:spTgt>
                                        </p:tgtEl>
                                        <p:attrNameLst>
                                          <p:attrName>ppt_x</p:attrName>
                                        </p:attrNameLst>
                                      </p:cBhvr>
                                      <p:tavLst>
                                        <p:tav tm="0">
                                          <p:val>
                                            <p:strVal val="0-#ppt_w/2"/>
                                          </p:val>
                                        </p:tav>
                                        <p:tav tm="100000">
                                          <p:val>
                                            <p:strVal val="#ppt_x"/>
                                          </p:val>
                                        </p:tav>
                                      </p:tavLst>
                                    </p:anim>
                                    <p:anim calcmode="lin" valueType="num">
                                      <p:cBhvr additive="base">
                                        <p:cTn id="52" dur="500" fill="hold"/>
                                        <p:tgtEl>
                                          <p:spTgt spid="5">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8" fill="hold" grpId="0" nodeType="clickEffect">
                                  <p:stCondLst>
                                    <p:cond delay="0"/>
                                  </p:stCondLst>
                                  <p:childTnLst>
                                    <p:set>
                                      <p:cBhvr>
                                        <p:cTn id="56" dur="1" fill="hold">
                                          <p:stCondLst>
                                            <p:cond delay="0"/>
                                          </p:stCondLst>
                                        </p:cTn>
                                        <p:tgtEl>
                                          <p:spTgt spid="5">
                                            <p:txEl>
                                              <p:pRg st="9" end="9"/>
                                            </p:txEl>
                                          </p:spTgt>
                                        </p:tgtEl>
                                        <p:attrNameLst>
                                          <p:attrName>style.visibility</p:attrName>
                                        </p:attrNameLst>
                                      </p:cBhvr>
                                      <p:to>
                                        <p:strVal val="visible"/>
                                      </p:to>
                                    </p:set>
                                    <p:anim calcmode="lin" valueType="num">
                                      <p:cBhvr additive="base">
                                        <p:cTn id="57" dur="500" fill="hold"/>
                                        <p:tgtEl>
                                          <p:spTgt spid="5">
                                            <p:txEl>
                                              <p:pRg st="9" end="9"/>
                                            </p:txEl>
                                          </p:spTgt>
                                        </p:tgtEl>
                                        <p:attrNameLst>
                                          <p:attrName>ppt_x</p:attrName>
                                        </p:attrNameLst>
                                      </p:cBhvr>
                                      <p:tavLst>
                                        <p:tav tm="0">
                                          <p:val>
                                            <p:strVal val="0-#ppt_w/2"/>
                                          </p:val>
                                        </p:tav>
                                        <p:tav tm="100000">
                                          <p:val>
                                            <p:strVal val="#ppt_x"/>
                                          </p:val>
                                        </p:tav>
                                      </p:tavLst>
                                    </p:anim>
                                    <p:anim calcmode="lin" valueType="num">
                                      <p:cBhvr additive="base">
                                        <p:cTn id="58" dur="500" fill="hold"/>
                                        <p:tgtEl>
                                          <p:spTgt spid="5">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10" y="18862"/>
            <a:ext cx="9147110" cy="400110"/>
          </a:xfrm>
          <a:prstGeom prst="rect">
            <a:avLst/>
          </a:prstGeom>
        </p:spPr>
        <p:txBody>
          <a:bodyPr wrap="square">
            <a:spAutoFit/>
          </a:bodyPr>
          <a:lstStyle/>
          <a:p>
            <a:r>
              <a:rPr lang="en-US" sz="2000" b="1" dirty="0" smtClean="0">
                <a:latin typeface="Times New Roman" pitchFamily="18" charset="0"/>
                <a:cs typeface="Times New Roman" pitchFamily="18" charset="0"/>
              </a:rPr>
              <a:t>KHÁI NIỆM CHUNG VỀ TỔ CHỨC VÀ QUẢN LÝ SẢN XUẤT</a:t>
            </a:r>
            <a:endParaRPr lang="en-US" sz="2000" dirty="0">
              <a:latin typeface="Times New Roman" pitchFamily="18" charset="0"/>
              <a:cs typeface="Times New Roman" pitchFamily="18" charset="0"/>
            </a:endParaRPr>
          </a:p>
        </p:txBody>
      </p:sp>
      <p:sp>
        <p:nvSpPr>
          <p:cNvPr id="5" name="Rectangle 4"/>
          <p:cNvSpPr/>
          <p:nvPr/>
        </p:nvSpPr>
        <p:spPr>
          <a:xfrm>
            <a:off x="0" y="447480"/>
            <a:ext cx="9144000" cy="461665"/>
          </a:xfrm>
          <a:prstGeom prst="rect">
            <a:avLst/>
          </a:prstGeom>
        </p:spPr>
        <p:txBody>
          <a:bodyPr wrap="square">
            <a:spAutoFit/>
          </a:bodyPr>
          <a:lstStyle/>
          <a:p>
            <a:pPr algn="just"/>
            <a:r>
              <a:rPr lang="en-US" sz="2400" b="1" i="1" dirty="0" smtClean="0">
                <a:latin typeface="Times New Roman" pitchFamily="18" charset="0"/>
                <a:cs typeface="Times New Roman" pitchFamily="18" charset="0"/>
              </a:rPr>
              <a:t>5 Yêu cầu của tổ chức sản xuất</a:t>
            </a:r>
            <a:endParaRPr lang="en-US" sz="2400" dirty="0">
              <a:latin typeface="Times New Roman" pitchFamily="18" charset="0"/>
              <a:cs typeface="Times New Roman" pitchFamily="18" charset="0"/>
            </a:endParaRPr>
          </a:p>
        </p:txBody>
      </p:sp>
      <p:sp>
        <p:nvSpPr>
          <p:cNvPr id="6" name="Rectangle 5"/>
          <p:cNvSpPr/>
          <p:nvPr/>
        </p:nvSpPr>
        <p:spPr>
          <a:xfrm>
            <a:off x="0" y="922178"/>
            <a:ext cx="9144000" cy="5755422"/>
          </a:xfrm>
          <a:prstGeom prst="rect">
            <a:avLst/>
          </a:prstGeom>
        </p:spPr>
        <p:txBody>
          <a:bodyPr wrap="square">
            <a:spAutoFit/>
          </a:bodyPr>
          <a:lstStyle/>
          <a:p>
            <a:pPr algn="just"/>
            <a:r>
              <a:rPr lang="vi-VN" sz="2300" b="1" i="1" dirty="0" smtClean="0">
                <a:latin typeface="Times New Roman" pitchFamily="18" charset="0"/>
                <a:cs typeface="Times New Roman" pitchFamily="18" charset="0"/>
              </a:rPr>
              <a:t>a. Bảo đảm sản xuất chuyên môn hóa</a:t>
            </a:r>
            <a:endParaRPr lang="en-US" sz="2300" b="1" i="1" dirty="0" smtClean="0">
              <a:latin typeface="Times New Roman" pitchFamily="18" charset="0"/>
              <a:cs typeface="Times New Roman" pitchFamily="18" charset="0"/>
            </a:endParaRPr>
          </a:p>
          <a:p>
            <a:pPr algn="just"/>
            <a:r>
              <a:rPr lang="vi-VN" sz="2300" i="1" dirty="0" smtClean="0">
                <a:latin typeface="Times New Roman" pitchFamily="18" charset="0"/>
                <a:cs typeface="Times New Roman" pitchFamily="18" charset="0"/>
              </a:rPr>
              <a:t>Là hình thức phân công lao động xã hội làm cho xí nghiệp </a:t>
            </a:r>
            <a:r>
              <a:rPr lang="en-US" sz="2300" i="1" dirty="0" smtClean="0">
                <a:latin typeface="Times New Roman" pitchFamily="18" charset="0"/>
                <a:cs typeface="Times New Roman" pitchFamily="18" charset="0"/>
              </a:rPr>
              <a:t>hoặc </a:t>
            </a:r>
            <a:r>
              <a:rPr lang="vi-VN" sz="2300" i="1" dirty="0" smtClean="0">
                <a:latin typeface="Times New Roman" pitchFamily="18" charset="0"/>
                <a:cs typeface="Times New Roman" pitchFamily="18" charset="0"/>
              </a:rPr>
              <a:t>các bộ phận sản xuất, các nơi làm việc chỉ đảm nhiệm sản xuất một (hay một ít) loại sản phẩm, chi tiết, hay chỉ tiến hành một </a:t>
            </a:r>
            <a:r>
              <a:rPr lang="en-US" sz="2300" i="1" dirty="0" smtClean="0">
                <a:latin typeface="Times New Roman" pitchFamily="18" charset="0"/>
                <a:cs typeface="Times New Roman" pitchFamily="18" charset="0"/>
              </a:rPr>
              <a:t>hay </a:t>
            </a:r>
            <a:r>
              <a:rPr lang="vi-VN" sz="2300" i="1" dirty="0" smtClean="0">
                <a:latin typeface="Times New Roman" pitchFamily="18" charset="0"/>
                <a:cs typeface="Times New Roman" pitchFamily="18" charset="0"/>
              </a:rPr>
              <a:t>một ít các bước công việc.</a:t>
            </a:r>
            <a:endParaRPr lang="en-US" sz="2300" i="1" dirty="0" smtClean="0">
              <a:latin typeface="Times New Roman" pitchFamily="18" charset="0"/>
              <a:cs typeface="Times New Roman" pitchFamily="18" charset="0"/>
            </a:endParaRPr>
          </a:p>
          <a:p>
            <a:pPr algn="just"/>
            <a:r>
              <a:rPr lang="vi-VN" sz="2300" dirty="0" smtClean="0">
                <a:latin typeface="Times New Roman" pitchFamily="18" charset="0"/>
                <a:cs typeface="Times New Roman" pitchFamily="18" charset="0"/>
              </a:rPr>
              <a:t>Chuyên môn hóa sản xuất tạo ra:</a:t>
            </a:r>
          </a:p>
          <a:p>
            <a:pPr algn="just"/>
            <a:r>
              <a:rPr lang="vi-VN" sz="2300" dirty="0" smtClean="0">
                <a:latin typeface="Times New Roman" pitchFamily="18" charset="0"/>
                <a:cs typeface="Times New Roman" pitchFamily="18" charset="0"/>
              </a:rPr>
              <a:t>- Khả năng nâng cao năng suất lao động.</a:t>
            </a:r>
          </a:p>
          <a:p>
            <a:pPr algn="just"/>
            <a:r>
              <a:rPr lang="vi-VN" sz="2300" dirty="0" smtClean="0">
                <a:latin typeface="Times New Roman" pitchFamily="18" charset="0"/>
                <a:cs typeface="Times New Roman" pitchFamily="18" charset="0"/>
              </a:rPr>
              <a:t>- Nâng cao hiệu quả sử dụng máy móc thiết bị.</a:t>
            </a:r>
          </a:p>
          <a:p>
            <a:pPr algn="just"/>
            <a:r>
              <a:rPr lang="vi-VN" sz="2300" dirty="0" smtClean="0">
                <a:latin typeface="Times New Roman" pitchFamily="18" charset="0"/>
                <a:cs typeface="Times New Roman" pitchFamily="18" charset="0"/>
              </a:rPr>
              <a:t>- Khả năng làm giảm chi phí và thời gian đào tạo công nhân.</a:t>
            </a:r>
          </a:p>
          <a:p>
            <a:pPr algn="just"/>
            <a:r>
              <a:rPr lang="vi-VN" sz="2300" dirty="0" smtClean="0">
                <a:latin typeface="Times New Roman" pitchFamily="18" charset="0"/>
                <a:cs typeface="Times New Roman" pitchFamily="18" charset="0"/>
              </a:rPr>
              <a:t>- Tạo điều kiện thuận lợi cho công tác tiêu chuẩn hóa.</a:t>
            </a:r>
          </a:p>
          <a:p>
            <a:pPr algn="just"/>
            <a:r>
              <a:rPr lang="vi-VN" sz="2300" dirty="0" smtClean="0">
                <a:latin typeface="Times New Roman" pitchFamily="18" charset="0"/>
                <a:cs typeface="Times New Roman" pitchFamily="18" charset="0"/>
              </a:rPr>
              <a:t>- Ứng dụng kỹ thuật hiện đại, nâng cao chất lượng sản phẩm.</a:t>
            </a:r>
          </a:p>
          <a:p>
            <a:pPr algn="just"/>
            <a:r>
              <a:rPr lang="vi-VN" sz="2300" dirty="0" smtClean="0">
                <a:latin typeface="Times New Roman" pitchFamily="18" charset="0"/>
                <a:cs typeface="Times New Roman" pitchFamily="18" charset="0"/>
              </a:rPr>
              <a:t>Điều kiện </a:t>
            </a:r>
            <a:r>
              <a:rPr lang="en-US" sz="2300" dirty="0" smtClean="0">
                <a:latin typeface="Times New Roman" pitchFamily="18" charset="0"/>
                <a:cs typeface="Times New Roman" pitchFamily="18" charset="0"/>
              </a:rPr>
              <a:t>thực hiện</a:t>
            </a:r>
            <a:r>
              <a:rPr lang="vi-VN" sz="2300" dirty="0" smtClean="0">
                <a:latin typeface="Times New Roman" pitchFamily="18" charset="0"/>
                <a:cs typeface="Times New Roman" pitchFamily="18" charset="0"/>
              </a:rPr>
              <a:t>:</a:t>
            </a:r>
          </a:p>
          <a:p>
            <a:pPr algn="just"/>
            <a:r>
              <a:rPr lang="vi-VN" sz="2300" dirty="0" smtClean="0">
                <a:latin typeface="Times New Roman" pitchFamily="18" charset="0"/>
                <a:cs typeface="Times New Roman" pitchFamily="18" charset="0"/>
              </a:rPr>
              <a:t>- Chủng loại, khối lượng, kết cấu sản phẩm chế biến trong xí nghiệp.</a:t>
            </a:r>
          </a:p>
          <a:p>
            <a:pPr algn="just"/>
            <a:r>
              <a:rPr lang="vi-VN" sz="2300" dirty="0" smtClean="0">
                <a:latin typeface="Times New Roman" pitchFamily="18" charset="0"/>
                <a:cs typeface="Times New Roman" pitchFamily="18" charset="0"/>
              </a:rPr>
              <a:t>- Quy mô sản xuất của xí nghiệp.</a:t>
            </a:r>
          </a:p>
          <a:p>
            <a:pPr algn="just"/>
            <a:r>
              <a:rPr lang="vi-VN" sz="2300" dirty="0" smtClean="0">
                <a:latin typeface="Times New Roman" pitchFamily="18" charset="0"/>
                <a:cs typeface="Times New Roman" pitchFamily="18" charset="0"/>
              </a:rPr>
              <a:t>- Trình độ hợp tác sản xuất.</a:t>
            </a:r>
          </a:p>
          <a:p>
            <a:pPr algn="just"/>
            <a:r>
              <a:rPr lang="vi-VN" sz="2300" dirty="0" smtClean="0">
                <a:latin typeface="Times New Roman" pitchFamily="18" charset="0"/>
                <a:cs typeface="Times New Roman" pitchFamily="18" charset="0"/>
              </a:rPr>
              <a:t>- Khả năng chiếm lĩnh thị trường, mức độ đáp ứng thay đổi của nhu cầu.</a:t>
            </a:r>
          </a:p>
          <a:p>
            <a:pPr algn="just"/>
            <a:r>
              <a:rPr lang="vi-VN" sz="2300" dirty="0" smtClean="0">
                <a:latin typeface="Times New Roman" pitchFamily="18" charset="0"/>
                <a:cs typeface="Times New Roman" pitchFamily="18" charset="0"/>
              </a:rPr>
              <a:t>- Chiến lược công ty và chiến lược cạnh tranh, phát triển hệ thống sản xuất.</a:t>
            </a:r>
          </a:p>
        </p:txBody>
      </p:sp>
    </p:spTree>
    <p:extLst>
      <p:ext uri="{BB962C8B-B14F-4D97-AF65-F5344CB8AC3E}">
        <p14:creationId xmlns:p14="http://schemas.microsoft.com/office/powerpoint/2010/main" val="1432157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anim calcmode="lin" valueType="num">
                                      <p:cBhvr additive="base">
                                        <p:cTn id="19" dur="500" fill="hold"/>
                                        <p:tgtEl>
                                          <p:spTgt spid="6">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6">
                                            <p:txEl>
                                              <p:pRg st="1" end="1"/>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additive="base">
                                        <p:cTn id="23" dur="500" fill="hold"/>
                                        <p:tgtEl>
                                          <p:spTgt spid="6">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6">
                                            <p:txEl>
                                              <p:pRg st="2" end="2"/>
                                            </p:tx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6">
                                            <p:txEl>
                                              <p:pRg st="3" end="3"/>
                                            </p:txEl>
                                          </p:spTgt>
                                        </p:tgtEl>
                                        <p:attrNameLst>
                                          <p:attrName>style.visibility</p:attrName>
                                        </p:attrNameLst>
                                      </p:cBhvr>
                                      <p:to>
                                        <p:strVal val="visible"/>
                                      </p:to>
                                    </p:set>
                                    <p:anim calcmode="lin" valueType="num">
                                      <p:cBhvr additive="base">
                                        <p:cTn id="27" dur="500" fill="hold"/>
                                        <p:tgtEl>
                                          <p:spTgt spid="6">
                                            <p:txEl>
                                              <p:pRg st="3" end="3"/>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6">
                                            <p:txEl>
                                              <p:pRg st="3" end="3"/>
                                            </p:txEl>
                                          </p:spTgt>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additive="base">
                                        <p:cTn id="31" dur="500" fill="hold"/>
                                        <p:tgtEl>
                                          <p:spTgt spid="6">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6">
                                            <p:txEl>
                                              <p:pRg st="4" end="4"/>
                                            </p:txEl>
                                          </p:spTgt>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6">
                                            <p:txEl>
                                              <p:pRg st="5" end="5"/>
                                            </p:txEl>
                                          </p:spTgt>
                                        </p:tgtEl>
                                        <p:attrNameLst>
                                          <p:attrName>style.visibility</p:attrName>
                                        </p:attrNameLst>
                                      </p:cBhvr>
                                      <p:to>
                                        <p:strVal val="visible"/>
                                      </p:to>
                                    </p:set>
                                    <p:anim calcmode="lin" valueType="num">
                                      <p:cBhvr additive="base">
                                        <p:cTn id="35" dur="500" fill="hold"/>
                                        <p:tgtEl>
                                          <p:spTgt spid="6">
                                            <p:txEl>
                                              <p:pRg st="5" end="5"/>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6">
                                            <p:txEl>
                                              <p:pRg st="5" end="5"/>
                                            </p:txEl>
                                          </p:spTgt>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6">
                                            <p:txEl>
                                              <p:pRg st="6" end="6"/>
                                            </p:txEl>
                                          </p:spTgt>
                                        </p:tgtEl>
                                        <p:attrNameLst>
                                          <p:attrName>style.visibility</p:attrName>
                                        </p:attrNameLst>
                                      </p:cBhvr>
                                      <p:to>
                                        <p:strVal val="visible"/>
                                      </p:to>
                                    </p:set>
                                    <p:anim calcmode="lin" valueType="num">
                                      <p:cBhvr additive="base">
                                        <p:cTn id="39" dur="500" fill="hold"/>
                                        <p:tgtEl>
                                          <p:spTgt spid="6">
                                            <p:txEl>
                                              <p:pRg st="6" end="6"/>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6">
                                            <p:txEl>
                                              <p:pRg st="6" end="6"/>
                                            </p:txEl>
                                          </p:spTgt>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6">
                                            <p:txEl>
                                              <p:pRg st="7" end="7"/>
                                            </p:txEl>
                                          </p:spTgt>
                                        </p:tgtEl>
                                        <p:attrNameLst>
                                          <p:attrName>style.visibility</p:attrName>
                                        </p:attrNameLst>
                                      </p:cBhvr>
                                      <p:to>
                                        <p:strVal val="visible"/>
                                      </p:to>
                                    </p:set>
                                    <p:anim calcmode="lin" valueType="num">
                                      <p:cBhvr additive="base">
                                        <p:cTn id="43" dur="500" fill="hold"/>
                                        <p:tgtEl>
                                          <p:spTgt spid="6">
                                            <p:txEl>
                                              <p:pRg st="7" end="7"/>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6">
                                            <p:txEl>
                                              <p:pRg st="7" end="7"/>
                                            </p:tx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6">
                                            <p:txEl>
                                              <p:pRg st="8" end="8"/>
                                            </p:txEl>
                                          </p:spTgt>
                                        </p:tgtEl>
                                        <p:attrNameLst>
                                          <p:attrName>style.visibility</p:attrName>
                                        </p:attrNameLst>
                                      </p:cBhvr>
                                      <p:to>
                                        <p:strVal val="visible"/>
                                      </p:to>
                                    </p:set>
                                    <p:anim calcmode="lin" valueType="num">
                                      <p:cBhvr additive="base">
                                        <p:cTn id="47" dur="500" fill="hold"/>
                                        <p:tgtEl>
                                          <p:spTgt spid="6">
                                            <p:txEl>
                                              <p:pRg st="8" end="8"/>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6">
                                            <p:txEl>
                                              <p:pRg st="8" end="8"/>
                                            </p:txEl>
                                          </p:spTgt>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6">
                                            <p:txEl>
                                              <p:pRg st="9" end="9"/>
                                            </p:txEl>
                                          </p:spTgt>
                                        </p:tgtEl>
                                        <p:attrNameLst>
                                          <p:attrName>style.visibility</p:attrName>
                                        </p:attrNameLst>
                                      </p:cBhvr>
                                      <p:to>
                                        <p:strVal val="visible"/>
                                      </p:to>
                                    </p:set>
                                    <p:anim calcmode="lin" valueType="num">
                                      <p:cBhvr additive="base">
                                        <p:cTn id="51" dur="500" fill="hold"/>
                                        <p:tgtEl>
                                          <p:spTgt spid="6">
                                            <p:txEl>
                                              <p:pRg st="9" end="9"/>
                                            </p:txEl>
                                          </p:spTgt>
                                        </p:tgtEl>
                                        <p:attrNameLst>
                                          <p:attrName>ppt_x</p:attrName>
                                        </p:attrNameLst>
                                      </p:cBhvr>
                                      <p:tavLst>
                                        <p:tav tm="0">
                                          <p:val>
                                            <p:strVal val="0-#ppt_w/2"/>
                                          </p:val>
                                        </p:tav>
                                        <p:tav tm="100000">
                                          <p:val>
                                            <p:strVal val="#ppt_x"/>
                                          </p:val>
                                        </p:tav>
                                      </p:tavLst>
                                    </p:anim>
                                    <p:anim calcmode="lin" valueType="num">
                                      <p:cBhvr additive="base">
                                        <p:cTn id="52" dur="500" fill="hold"/>
                                        <p:tgtEl>
                                          <p:spTgt spid="6">
                                            <p:txEl>
                                              <p:pRg st="9" end="9"/>
                                            </p:txEl>
                                          </p:spTgt>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6">
                                            <p:txEl>
                                              <p:pRg st="10" end="10"/>
                                            </p:txEl>
                                          </p:spTgt>
                                        </p:tgtEl>
                                        <p:attrNameLst>
                                          <p:attrName>style.visibility</p:attrName>
                                        </p:attrNameLst>
                                      </p:cBhvr>
                                      <p:to>
                                        <p:strVal val="visible"/>
                                      </p:to>
                                    </p:set>
                                    <p:anim calcmode="lin" valueType="num">
                                      <p:cBhvr additive="base">
                                        <p:cTn id="55" dur="500" fill="hold"/>
                                        <p:tgtEl>
                                          <p:spTgt spid="6">
                                            <p:txEl>
                                              <p:pRg st="10" end="10"/>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6">
                                            <p:txEl>
                                              <p:pRg st="10" end="10"/>
                                            </p:txEl>
                                          </p:spTgt>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6">
                                            <p:txEl>
                                              <p:pRg st="11" end="11"/>
                                            </p:txEl>
                                          </p:spTgt>
                                        </p:tgtEl>
                                        <p:attrNameLst>
                                          <p:attrName>style.visibility</p:attrName>
                                        </p:attrNameLst>
                                      </p:cBhvr>
                                      <p:to>
                                        <p:strVal val="visible"/>
                                      </p:to>
                                    </p:set>
                                    <p:anim calcmode="lin" valueType="num">
                                      <p:cBhvr additive="base">
                                        <p:cTn id="59" dur="500" fill="hold"/>
                                        <p:tgtEl>
                                          <p:spTgt spid="6">
                                            <p:txEl>
                                              <p:pRg st="11" end="11"/>
                                            </p:txEl>
                                          </p:spTgt>
                                        </p:tgtEl>
                                        <p:attrNameLst>
                                          <p:attrName>ppt_x</p:attrName>
                                        </p:attrNameLst>
                                      </p:cBhvr>
                                      <p:tavLst>
                                        <p:tav tm="0">
                                          <p:val>
                                            <p:strVal val="0-#ppt_w/2"/>
                                          </p:val>
                                        </p:tav>
                                        <p:tav tm="100000">
                                          <p:val>
                                            <p:strVal val="#ppt_x"/>
                                          </p:val>
                                        </p:tav>
                                      </p:tavLst>
                                    </p:anim>
                                    <p:anim calcmode="lin" valueType="num">
                                      <p:cBhvr additive="base">
                                        <p:cTn id="60" dur="500" fill="hold"/>
                                        <p:tgtEl>
                                          <p:spTgt spid="6">
                                            <p:txEl>
                                              <p:pRg st="11" end="11"/>
                                            </p:txEl>
                                          </p:spTgt>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6">
                                            <p:txEl>
                                              <p:pRg st="12" end="12"/>
                                            </p:txEl>
                                          </p:spTgt>
                                        </p:tgtEl>
                                        <p:attrNameLst>
                                          <p:attrName>style.visibility</p:attrName>
                                        </p:attrNameLst>
                                      </p:cBhvr>
                                      <p:to>
                                        <p:strVal val="visible"/>
                                      </p:to>
                                    </p:set>
                                    <p:anim calcmode="lin" valueType="num">
                                      <p:cBhvr additive="base">
                                        <p:cTn id="63" dur="500" fill="hold"/>
                                        <p:tgtEl>
                                          <p:spTgt spid="6">
                                            <p:txEl>
                                              <p:pRg st="12" end="12"/>
                                            </p:txEl>
                                          </p:spTgt>
                                        </p:tgtEl>
                                        <p:attrNameLst>
                                          <p:attrName>ppt_x</p:attrName>
                                        </p:attrNameLst>
                                      </p:cBhvr>
                                      <p:tavLst>
                                        <p:tav tm="0">
                                          <p:val>
                                            <p:strVal val="0-#ppt_w/2"/>
                                          </p:val>
                                        </p:tav>
                                        <p:tav tm="100000">
                                          <p:val>
                                            <p:strVal val="#ppt_x"/>
                                          </p:val>
                                        </p:tav>
                                      </p:tavLst>
                                    </p:anim>
                                    <p:anim calcmode="lin" valueType="num">
                                      <p:cBhvr additive="base">
                                        <p:cTn id="64" dur="500" fill="hold"/>
                                        <p:tgtEl>
                                          <p:spTgt spid="6">
                                            <p:txEl>
                                              <p:pRg st="12" end="12"/>
                                            </p:txEl>
                                          </p:spTgt>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6">
                                            <p:txEl>
                                              <p:pRg st="13" end="13"/>
                                            </p:txEl>
                                          </p:spTgt>
                                        </p:tgtEl>
                                        <p:attrNameLst>
                                          <p:attrName>style.visibility</p:attrName>
                                        </p:attrNameLst>
                                      </p:cBhvr>
                                      <p:to>
                                        <p:strVal val="visible"/>
                                      </p:to>
                                    </p:set>
                                    <p:anim calcmode="lin" valueType="num">
                                      <p:cBhvr additive="base">
                                        <p:cTn id="67" dur="500" fill="hold"/>
                                        <p:tgtEl>
                                          <p:spTgt spid="6">
                                            <p:txEl>
                                              <p:pRg st="13" end="13"/>
                                            </p:txEl>
                                          </p:spTgt>
                                        </p:tgtEl>
                                        <p:attrNameLst>
                                          <p:attrName>ppt_x</p:attrName>
                                        </p:attrNameLst>
                                      </p:cBhvr>
                                      <p:tavLst>
                                        <p:tav tm="0">
                                          <p:val>
                                            <p:strVal val="0-#ppt_w/2"/>
                                          </p:val>
                                        </p:tav>
                                        <p:tav tm="100000">
                                          <p:val>
                                            <p:strVal val="#ppt_x"/>
                                          </p:val>
                                        </p:tav>
                                      </p:tavLst>
                                    </p:anim>
                                    <p:anim calcmode="lin" valueType="num">
                                      <p:cBhvr additive="base">
                                        <p:cTn id="68" dur="500" fill="hold"/>
                                        <p:tgtEl>
                                          <p:spTgt spid="6">
                                            <p:txEl>
                                              <p:pRg st="13" end="1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P spid="6" grpId="0" uiExpand="1" build="allAtOnce"/>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10" y="18862"/>
            <a:ext cx="9147110" cy="400110"/>
          </a:xfrm>
          <a:prstGeom prst="rect">
            <a:avLst/>
          </a:prstGeom>
        </p:spPr>
        <p:txBody>
          <a:bodyPr wrap="square">
            <a:spAutoFit/>
          </a:bodyPr>
          <a:lstStyle/>
          <a:p>
            <a:r>
              <a:rPr lang="en-US" sz="2000" b="1" dirty="0" smtClean="0">
                <a:latin typeface="Times New Roman" pitchFamily="18" charset="0"/>
                <a:cs typeface="Times New Roman" pitchFamily="18" charset="0"/>
              </a:rPr>
              <a:t>KHÁI NIỆM CHUNG VỀ TỔ CHỨC VÀ QUẢN LÝ SẢN XUẤT</a:t>
            </a:r>
            <a:endParaRPr lang="en-US" sz="2000" dirty="0">
              <a:latin typeface="Times New Roman" pitchFamily="18" charset="0"/>
              <a:cs typeface="Times New Roman" pitchFamily="18" charset="0"/>
            </a:endParaRPr>
          </a:p>
        </p:txBody>
      </p:sp>
      <p:sp>
        <p:nvSpPr>
          <p:cNvPr id="5" name="Rectangle 4"/>
          <p:cNvSpPr/>
          <p:nvPr/>
        </p:nvSpPr>
        <p:spPr>
          <a:xfrm>
            <a:off x="0" y="447480"/>
            <a:ext cx="9144000" cy="461665"/>
          </a:xfrm>
          <a:prstGeom prst="rect">
            <a:avLst/>
          </a:prstGeom>
        </p:spPr>
        <p:txBody>
          <a:bodyPr wrap="square">
            <a:spAutoFit/>
          </a:bodyPr>
          <a:lstStyle/>
          <a:p>
            <a:pPr algn="just"/>
            <a:r>
              <a:rPr lang="en-US" sz="2400" b="1" i="1" dirty="0" smtClean="0">
                <a:latin typeface="Times New Roman" pitchFamily="18" charset="0"/>
                <a:cs typeface="Times New Roman" pitchFamily="18" charset="0"/>
              </a:rPr>
              <a:t>5 Yêu cầu của tổ chức sản xuất</a:t>
            </a:r>
            <a:endParaRPr lang="en-US" sz="2400" dirty="0">
              <a:latin typeface="Times New Roman" pitchFamily="18" charset="0"/>
              <a:cs typeface="Times New Roman" pitchFamily="18" charset="0"/>
            </a:endParaRPr>
          </a:p>
        </p:txBody>
      </p:sp>
      <p:sp>
        <p:nvSpPr>
          <p:cNvPr id="6" name="Rectangle 5"/>
          <p:cNvSpPr/>
          <p:nvPr/>
        </p:nvSpPr>
        <p:spPr>
          <a:xfrm>
            <a:off x="0" y="922178"/>
            <a:ext cx="9144000" cy="4893647"/>
          </a:xfrm>
          <a:prstGeom prst="rect">
            <a:avLst/>
          </a:prstGeom>
        </p:spPr>
        <p:txBody>
          <a:bodyPr wrap="square">
            <a:spAutoFit/>
          </a:bodyPr>
          <a:lstStyle/>
          <a:p>
            <a:pPr algn="just"/>
            <a:r>
              <a:rPr lang="vi-VN" sz="2400" b="1" i="1" dirty="0" smtClean="0">
                <a:latin typeface="Times New Roman" pitchFamily="18" charset="0"/>
                <a:cs typeface="Times New Roman" pitchFamily="18" charset="0"/>
              </a:rPr>
              <a:t>b. Bảo đảm sản xuất cân đối</a:t>
            </a:r>
            <a:endParaRPr lang="en-US" sz="2400" b="1" i="1" dirty="0" smtClean="0">
              <a:latin typeface="Times New Roman" pitchFamily="18" charset="0"/>
              <a:cs typeface="Times New Roman" pitchFamily="18" charset="0"/>
            </a:endParaRPr>
          </a:p>
          <a:p>
            <a:pPr algn="just"/>
            <a:r>
              <a:rPr lang="vi-VN" sz="2400" i="1" dirty="0" smtClean="0">
                <a:latin typeface="Times New Roman" pitchFamily="18" charset="0"/>
                <a:cs typeface="Times New Roman" pitchFamily="18" charset="0"/>
              </a:rPr>
              <a:t>Là quá trình sản xuất được tiến hành trên cơ sở bố trí hợp lý, kết hợp chặt chẽ ba yếu tố của sản xuất: lao động, tư liệu lao động, đối tượng lao động.</a:t>
            </a:r>
            <a:endParaRPr lang="en-US" sz="2400" i="1" dirty="0" smtClean="0">
              <a:latin typeface="Times New Roman" pitchFamily="18" charset="0"/>
              <a:cs typeface="Times New Roman" pitchFamily="18" charset="0"/>
            </a:endParaRPr>
          </a:p>
          <a:p>
            <a:pPr algn="just"/>
            <a:r>
              <a:rPr lang="vi-VN" sz="2400" dirty="0" smtClean="0">
                <a:latin typeface="Times New Roman" pitchFamily="18" charset="0"/>
                <a:cs typeface="Times New Roman" pitchFamily="18" charset="0"/>
              </a:rPr>
              <a:t>Các quan hệ cân đối đó bao gồm các quan hệ tỷ lệ thích đáng giữa khả năng các bộ phận sản xuất, các yếu tố của quá trình sản xuất theo không gian và thời gian</a:t>
            </a:r>
            <a:r>
              <a:rPr lang="en-US" sz="2400" dirty="0" smtClean="0">
                <a:latin typeface="Times New Roman" pitchFamily="18" charset="0"/>
                <a:cs typeface="Times New Roman" pitchFamily="18" charset="0"/>
              </a:rPr>
              <a:t>.</a:t>
            </a:r>
            <a:endParaRPr lang="vi-VN" sz="2400" dirty="0" smtClean="0">
              <a:latin typeface="Times New Roman" pitchFamily="18" charset="0"/>
              <a:cs typeface="Times New Roman" pitchFamily="18" charset="0"/>
            </a:endParaRPr>
          </a:p>
          <a:p>
            <a:pPr algn="just"/>
            <a:r>
              <a:rPr lang="vi-VN" sz="2400" dirty="0" smtClean="0">
                <a:latin typeface="Times New Roman" pitchFamily="18" charset="0"/>
                <a:cs typeface="Times New Roman" pitchFamily="18" charset="0"/>
              </a:rPr>
              <a:t>Bố trí sản xuất cân đối thường căn cứ vào:</a:t>
            </a:r>
          </a:p>
          <a:p>
            <a:pPr algn="just"/>
            <a:r>
              <a:rPr lang="vi-VN" sz="2400" dirty="0" smtClean="0">
                <a:latin typeface="Times New Roman" pitchFamily="18" charset="0"/>
                <a:cs typeface="Times New Roman" pitchFamily="18" charset="0"/>
              </a:rPr>
              <a:t>- Khả năng sản xuất của các bộ phận sản xuất chính.</a:t>
            </a:r>
          </a:p>
          <a:p>
            <a:pPr algn="just"/>
            <a:r>
              <a:rPr lang="vi-VN" sz="2400" dirty="0" smtClean="0">
                <a:latin typeface="Times New Roman" pitchFamily="18" charset="0"/>
                <a:cs typeface="Times New Roman" pitchFamily="18" charset="0"/>
              </a:rPr>
              <a:t>- Khả năng phục vụ có hiệu quả của các bộ phận sản xuất phụ trợ cho quá trình sản xuất chính.</a:t>
            </a:r>
          </a:p>
          <a:p>
            <a:pPr algn="just"/>
            <a:r>
              <a:rPr lang="vi-VN" sz="2400" dirty="0" smtClean="0">
                <a:latin typeface="Times New Roman" pitchFamily="18" charset="0"/>
                <a:cs typeface="Times New Roman" pitchFamily="18" charset="0"/>
              </a:rPr>
              <a:t>- Quan hệ giữa năng lực sản xuất, số lượng, chất lượng công nhân và số lượng chất lượng của đối tượng lao động.</a:t>
            </a:r>
          </a:p>
        </p:txBody>
      </p:sp>
    </p:spTree>
    <p:extLst>
      <p:ext uri="{BB962C8B-B14F-4D97-AF65-F5344CB8AC3E}">
        <p14:creationId xmlns:p14="http://schemas.microsoft.com/office/powerpoint/2010/main" val="2490729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anim calcmode="lin" valueType="num">
                                      <p:cBhvr additive="base">
                                        <p:cTn id="19" dur="500" fill="hold"/>
                                        <p:tgtEl>
                                          <p:spTgt spid="6">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6">
                                            <p:txEl>
                                              <p:pRg st="1" end="1"/>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additive="base">
                                        <p:cTn id="23" dur="500" fill="hold"/>
                                        <p:tgtEl>
                                          <p:spTgt spid="6">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6">
                                            <p:txEl>
                                              <p:pRg st="2" end="2"/>
                                            </p:tx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6">
                                            <p:txEl>
                                              <p:pRg st="3" end="3"/>
                                            </p:txEl>
                                          </p:spTgt>
                                        </p:tgtEl>
                                        <p:attrNameLst>
                                          <p:attrName>style.visibility</p:attrName>
                                        </p:attrNameLst>
                                      </p:cBhvr>
                                      <p:to>
                                        <p:strVal val="visible"/>
                                      </p:to>
                                    </p:set>
                                    <p:anim calcmode="lin" valueType="num">
                                      <p:cBhvr additive="base">
                                        <p:cTn id="27" dur="500" fill="hold"/>
                                        <p:tgtEl>
                                          <p:spTgt spid="6">
                                            <p:txEl>
                                              <p:pRg st="3" end="3"/>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6">
                                            <p:txEl>
                                              <p:pRg st="3" end="3"/>
                                            </p:txEl>
                                          </p:spTgt>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additive="base">
                                        <p:cTn id="31" dur="500" fill="hold"/>
                                        <p:tgtEl>
                                          <p:spTgt spid="6">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6">
                                            <p:txEl>
                                              <p:pRg st="4" end="4"/>
                                            </p:txEl>
                                          </p:spTgt>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6">
                                            <p:txEl>
                                              <p:pRg st="5" end="5"/>
                                            </p:txEl>
                                          </p:spTgt>
                                        </p:tgtEl>
                                        <p:attrNameLst>
                                          <p:attrName>style.visibility</p:attrName>
                                        </p:attrNameLst>
                                      </p:cBhvr>
                                      <p:to>
                                        <p:strVal val="visible"/>
                                      </p:to>
                                    </p:set>
                                    <p:anim calcmode="lin" valueType="num">
                                      <p:cBhvr additive="base">
                                        <p:cTn id="35" dur="500" fill="hold"/>
                                        <p:tgtEl>
                                          <p:spTgt spid="6">
                                            <p:txEl>
                                              <p:pRg st="5" end="5"/>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6">
                                            <p:txEl>
                                              <p:pRg st="5" end="5"/>
                                            </p:txEl>
                                          </p:spTgt>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6">
                                            <p:txEl>
                                              <p:pRg st="6" end="6"/>
                                            </p:txEl>
                                          </p:spTgt>
                                        </p:tgtEl>
                                        <p:attrNameLst>
                                          <p:attrName>style.visibility</p:attrName>
                                        </p:attrNameLst>
                                      </p:cBhvr>
                                      <p:to>
                                        <p:strVal val="visible"/>
                                      </p:to>
                                    </p:set>
                                    <p:anim calcmode="lin" valueType="num">
                                      <p:cBhvr additive="base">
                                        <p:cTn id="39" dur="500" fill="hold"/>
                                        <p:tgtEl>
                                          <p:spTgt spid="6">
                                            <p:txEl>
                                              <p:pRg st="6" end="6"/>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6">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P spid="6" grpId="0" build="allAtOnce"/>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10" y="18862"/>
            <a:ext cx="9147110" cy="400110"/>
          </a:xfrm>
          <a:prstGeom prst="rect">
            <a:avLst/>
          </a:prstGeom>
        </p:spPr>
        <p:txBody>
          <a:bodyPr wrap="square">
            <a:spAutoFit/>
          </a:bodyPr>
          <a:lstStyle/>
          <a:p>
            <a:r>
              <a:rPr lang="en-US" sz="2000" b="1" dirty="0" smtClean="0">
                <a:latin typeface="Times New Roman" pitchFamily="18" charset="0"/>
                <a:cs typeface="Times New Roman" pitchFamily="18" charset="0"/>
              </a:rPr>
              <a:t>KHÁI NIỆM CHUNG VỀ TỔ CHỨC VÀ QUẢN LÝ SẢN XUẤT</a:t>
            </a:r>
            <a:endParaRPr lang="en-US" sz="2000" dirty="0">
              <a:latin typeface="Times New Roman" pitchFamily="18" charset="0"/>
              <a:cs typeface="Times New Roman" pitchFamily="18" charset="0"/>
            </a:endParaRPr>
          </a:p>
        </p:txBody>
      </p:sp>
      <p:sp>
        <p:nvSpPr>
          <p:cNvPr id="5" name="Rectangle 4"/>
          <p:cNvSpPr/>
          <p:nvPr/>
        </p:nvSpPr>
        <p:spPr>
          <a:xfrm>
            <a:off x="0" y="447480"/>
            <a:ext cx="9144000" cy="461665"/>
          </a:xfrm>
          <a:prstGeom prst="rect">
            <a:avLst/>
          </a:prstGeom>
        </p:spPr>
        <p:txBody>
          <a:bodyPr wrap="square">
            <a:spAutoFit/>
          </a:bodyPr>
          <a:lstStyle/>
          <a:p>
            <a:pPr algn="just"/>
            <a:r>
              <a:rPr lang="en-US" sz="2400" b="1" i="1" dirty="0" smtClean="0">
                <a:latin typeface="Times New Roman" pitchFamily="18" charset="0"/>
                <a:cs typeface="Times New Roman" pitchFamily="18" charset="0"/>
              </a:rPr>
              <a:t>5 Yêu cầu của tổ chức sản xuất</a:t>
            </a:r>
            <a:endParaRPr lang="en-US" sz="2400" dirty="0">
              <a:latin typeface="Times New Roman" pitchFamily="18" charset="0"/>
              <a:cs typeface="Times New Roman" pitchFamily="18" charset="0"/>
            </a:endParaRPr>
          </a:p>
        </p:txBody>
      </p:sp>
      <p:sp>
        <p:nvSpPr>
          <p:cNvPr id="6" name="Rectangle 5"/>
          <p:cNvSpPr/>
          <p:nvPr/>
        </p:nvSpPr>
        <p:spPr>
          <a:xfrm>
            <a:off x="0" y="922178"/>
            <a:ext cx="9144000" cy="4893647"/>
          </a:xfrm>
          <a:prstGeom prst="rect">
            <a:avLst/>
          </a:prstGeom>
        </p:spPr>
        <p:txBody>
          <a:bodyPr wrap="square">
            <a:spAutoFit/>
          </a:bodyPr>
          <a:lstStyle/>
          <a:p>
            <a:pPr algn="just"/>
            <a:r>
              <a:rPr lang="vi-VN" sz="2400" b="1" i="1" dirty="0" smtClean="0">
                <a:latin typeface="Times New Roman" pitchFamily="18" charset="0"/>
                <a:cs typeface="Times New Roman" pitchFamily="18" charset="0"/>
              </a:rPr>
              <a:t>c. Bảo đảm sản xuất nhịp nhàng đều đặn</a:t>
            </a:r>
            <a:endParaRPr lang="en-US" sz="2400" b="1" i="1" dirty="0" smtClean="0">
              <a:latin typeface="Times New Roman" pitchFamily="18" charset="0"/>
              <a:cs typeface="Times New Roman" pitchFamily="18" charset="0"/>
            </a:endParaRPr>
          </a:p>
          <a:p>
            <a:pPr algn="just"/>
            <a:r>
              <a:rPr lang="vi-VN" sz="2400" i="1" dirty="0" smtClean="0">
                <a:latin typeface="Times New Roman" pitchFamily="18" charset="0"/>
                <a:cs typeface="Times New Roman" pitchFamily="18" charset="0"/>
              </a:rPr>
              <a:t>Quá trình sản xuất nhịp nhàng, đều đặn khi hệ thống có thể tạo ra lượng sản phẩm trong mỗi đơn vị thời gian đều nhau phù hợp với kế hoạch.</a:t>
            </a:r>
            <a:endParaRPr lang="en-US" sz="2400" i="1" dirty="0" smtClean="0">
              <a:latin typeface="Times New Roman" pitchFamily="18" charset="0"/>
              <a:cs typeface="Times New Roman" pitchFamily="18" charset="0"/>
            </a:endParaRPr>
          </a:p>
          <a:p>
            <a:pPr algn="just"/>
            <a:r>
              <a:rPr lang="vi-VN" sz="2400" dirty="0" smtClean="0">
                <a:latin typeface="Times New Roman" pitchFamily="18" charset="0"/>
                <a:cs typeface="Times New Roman" pitchFamily="18" charset="0"/>
              </a:rPr>
              <a:t>- Sản xuất đều đặn nhịp nhàng có tác dụng lớn trong việc duy trì các mối quan hệ hợp tác, củng cố vị trí trên thị trường.</a:t>
            </a:r>
            <a:endParaRPr lang="en-US" sz="2400" dirty="0" smtClean="0">
              <a:latin typeface="Times New Roman" pitchFamily="18" charset="0"/>
              <a:cs typeface="Times New Roman" pitchFamily="18" charset="0"/>
            </a:endParaRPr>
          </a:p>
          <a:p>
            <a:pPr algn="just"/>
            <a:r>
              <a:rPr lang="vi-VN" sz="2400" dirty="0" smtClean="0">
                <a:latin typeface="Times New Roman" pitchFamily="18" charset="0"/>
                <a:cs typeface="Times New Roman" pitchFamily="18" charset="0"/>
              </a:rPr>
              <a:t>- Sản xuất đều đặn nhịp nhàng đảm bảo huy động tốt nhất các yếu tố sản xuất tránh lãng phí sức người, sức của do tình trạng khi thì sản xuất cầm chừng, khi thì sản xuất với nhịp độ căng thẳng</a:t>
            </a:r>
            <a:r>
              <a:rPr lang="en-US" sz="2400" dirty="0" smtClean="0">
                <a:latin typeface="Times New Roman" pitchFamily="18" charset="0"/>
                <a:cs typeface="Times New Roman" pitchFamily="18" charset="0"/>
              </a:rPr>
              <a:t>.</a:t>
            </a:r>
            <a:endParaRPr lang="vi-VN" sz="2400" dirty="0" smtClean="0">
              <a:latin typeface="Times New Roman" pitchFamily="18" charset="0"/>
              <a:cs typeface="Times New Roman" pitchFamily="18" charset="0"/>
            </a:endParaRPr>
          </a:p>
          <a:p>
            <a:pPr algn="just"/>
            <a:r>
              <a:rPr lang="vi-VN" sz="2400" dirty="0" smtClean="0">
                <a:latin typeface="Times New Roman" pitchFamily="18" charset="0"/>
                <a:cs typeface="Times New Roman" pitchFamily="18" charset="0"/>
              </a:rPr>
              <a:t>Cần phải</a:t>
            </a:r>
            <a:r>
              <a:rPr lang="en-US" sz="2400" dirty="0" smtClean="0">
                <a:latin typeface="Times New Roman" pitchFamily="18" charset="0"/>
                <a:cs typeface="Times New Roman" pitchFamily="18" charset="0"/>
              </a:rPr>
              <a:t>:</a:t>
            </a:r>
            <a:endParaRPr lang="vi-VN" sz="2400" dirty="0" smtClean="0">
              <a:latin typeface="Times New Roman" pitchFamily="18" charset="0"/>
              <a:cs typeface="Times New Roman" pitchFamily="18" charset="0"/>
            </a:endParaRPr>
          </a:p>
          <a:p>
            <a:pPr algn="just"/>
            <a:r>
              <a:rPr lang="vi-VN" sz="2400" dirty="0" smtClean="0">
                <a:latin typeface="Times New Roman" pitchFamily="18" charset="0"/>
                <a:cs typeface="Times New Roman" pitchFamily="18" charset="0"/>
              </a:rPr>
              <a:t>- Làm tốt công tác lập kế hoạch sản xuất từ dài hạn đến trung hạn.</a:t>
            </a:r>
            <a:endParaRPr lang="en-US" sz="2400" dirty="0" smtClean="0">
              <a:latin typeface="Times New Roman" pitchFamily="18" charset="0"/>
              <a:cs typeface="Times New Roman" pitchFamily="18" charset="0"/>
            </a:endParaRPr>
          </a:p>
          <a:p>
            <a:pPr algn="just"/>
            <a:r>
              <a:rPr lang="vi-VN" sz="2400" dirty="0" smtClean="0">
                <a:latin typeface="Times New Roman" pitchFamily="18" charset="0"/>
                <a:cs typeface="Times New Roman" pitchFamily="18" charset="0"/>
              </a:rPr>
              <a:t>- Lập kế hoạch tiến độ sản xuất</a:t>
            </a:r>
            <a:r>
              <a:rPr lang="en-US" sz="2400" dirty="0" smtClean="0">
                <a:latin typeface="Times New Roman" pitchFamily="18" charset="0"/>
                <a:cs typeface="Times New Roman" pitchFamily="18" charset="0"/>
              </a:rPr>
              <a:t>.</a:t>
            </a:r>
            <a:endParaRPr lang="vi-VN" sz="2400" dirty="0" smtClean="0">
              <a:latin typeface="Times New Roman" pitchFamily="18" charset="0"/>
              <a:cs typeface="Times New Roman" pitchFamily="18" charset="0"/>
            </a:endParaRPr>
          </a:p>
          <a:p>
            <a:pPr algn="just"/>
            <a:r>
              <a:rPr lang="vi-VN" sz="2400" dirty="0" smtClean="0">
                <a:latin typeface="Times New Roman" pitchFamily="18" charset="0"/>
                <a:cs typeface="Times New Roman" pitchFamily="18" charset="0"/>
              </a:rPr>
              <a:t>- Tăng cường kiểm soát sản xuất và áp dụng các phương pháp sản xuất tiên tiến.</a:t>
            </a:r>
          </a:p>
        </p:txBody>
      </p:sp>
    </p:spTree>
    <p:extLst>
      <p:ext uri="{BB962C8B-B14F-4D97-AF65-F5344CB8AC3E}">
        <p14:creationId xmlns:p14="http://schemas.microsoft.com/office/powerpoint/2010/main" val="681580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anim calcmode="lin" valueType="num">
                                      <p:cBhvr additive="base">
                                        <p:cTn id="19" dur="500" fill="hold"/>
                                        <p:tgtEl>
                                          <p:spTgt spid="6">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6">
                                            <p:txEl>
                                              <p:pRg st="1" end="1"/>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additive="base">
                                        <p:cTn id="23" dur="500" fill="hold"/>
                                        <p:tgtEl>
                                          <p:spTgt spid="6">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6">
                                            <p:txEl>
                                              <p:pRg st="2" end="2"/>
                                            </p:tx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6">
                                            <p:txEl>
                                              <p:pRg st="3" end="3"/>
                                            </p:txEl>
                                          </p:spTgt>
                                        </p:tgtEl>
                                        <p:attrNameLst>
                                          <p:attrName>style.visibility</p:attrName>
                                        </p:attrNameLst>
                                      </p:cBhvr>
                                      <p:to>
                                        <p:strVal val="visible"/>
                                      </p:to>
                                    </p:set>
                                    <p:anim calcmode="lin" valueType="num">
                                      <p:cBhvr additive="base">
                                        <p:cTn id="27" dur="500" fill="hold"/>
                                        <p:tgtEl>
                                          <p:spTgt spid="6">
                                            <p:txEl>
                                              <p:pRg st="3" end="3"/>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6">
                                            <p:txEl>
                                              <p:pRg st="3" end="3"/>
                                            </p:txEl>
                                          </p:spTgt>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additive="base">
                                        <p:cTn id="31" dur="500" fill="hold"/>
                                        <p:tgtEl>
                                          <p:spTgt spid="6">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6">
                                            <p:txEl>
                                              <p:pRg st="4" end="4"/>
                                            </p:txEl>
                                          </p:spTgt>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6">
                                            <p:txEl>
                                              <p:pRg st="5" end="5"/>
                                            </p:txEl>
                                          </p:spTgt>
                                        </p:tgtEl>
                                        <p:attrNameLst>
                                          <p:attrName>style.visibility</p:attrName>
                                        </p:attrNameLst>
                                      </p:cBhvr>
                                      <p:to>
                                        <p:strVal val="visible"/>
                                      </p:to>
                                    </p:set>
                                    <p:anim calcmode="lin" valueType="num">
                                      <p:cBhvr additive="base">
                                        <p:cTn id="35" dur="500" fill="hold"/>
                                        <p:tgtEl>
                                          <p:spTgt spid="6">
                                            <p:txEl>
                                              <p:pRg st="5" end="5"/>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6">
                                            <p:txEl>
                                              <p:pRg st="5" end="5"/>
                                            </p:txEl>
                                          </p:spTgt>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6">
                                            <p:txEl>
                                              <p:pRg st="6" end="6"/>
                                            </p:txEl>
                                          </p:spTgt>
                                        </p:tgtEl>
                                        <p:attrNameLst>
                                          <p:attrName>style.visibility</p:attrName>
                                        </p:attrNameLst>
                                      </p:cBhvr>
                                      <p:to>
                                        <p:strVal val="visible"/>
                                      </p:to>
                                    </p:set>
                                    <p:anim calcmode="lin" valueType="num">
                                      <p:cBhvr additive="base">
                                        <p:cTn id="39" dur="500" fill="hold"/>
                                        <p:tgtEl>
                                          <p:spTgt spid="6">
                                            <p:txEl>
                                              <p:pRg st="6" end="6"/>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6">
                                            <p:txEl>
                                              <p:pRg st="6" end="6"/>
                                            </p:txEl>
                                          </p:spTgt>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6">
                                            <p:txEl>
                                              <p:pRg st="7" end="7"/>
                                            </p:txEl>
                                          </p:spTgt>
                                        </p:tgtEl>
                                        <p:attrNameLst>
                                          <p:attrName>style.visibility</p:attrName>
                                        </p:attrNameLst>
                                      </p:cBhvr>
                                      <p:to>
                                        <p:strVal val="visible"/>
                                      </p:to>
                                    </p:set>
                                    <p:anim calcmode="lin" valueType="num">
                                      <p:cBhvr additive="base">
                                        <p:cTn id="43" dur="500" fill="hold"/>
                                        <p:tgtEl>
                                          <p:spTgt spid="6">
                                            <p:txEl>
                                              <p:pRg st="7" end="7"/>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6">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P spid="6" grpId="0" build="allAtOnce"/>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10" y="18862"/>
            <a:ext cx="9147110" cy="400110"/>
          </a:xfrm>
          <a:prstGeom prst="rect">
            <a:avLst/>
          </a:prstGeom>
        </p:spPr>
        <p:txBody>
          <a:bodyPr wrap="square">
            <a:spAutoFit/>
          </a:bodyPr>
          <a:lstStyle/>
          <a:p>
            <a:r>
              <a:rPr lang="en-US" sz="2000" b="1" dirty="0" smtClean="0">
                <a:latin typeface="Times New Roman" pitchFamily="18" charset="0"/>
                <a:cs typeface="Times New Roman" pitchFamily="18" charset="0"/>
              </a:rPr>
              <a:t>KHÁI NIỆM CHUNG VỀ TỔ CHỨC VÀ QUẢN LÝ SẢN XUẤT</a:t>
            </a:r>
            <a:endParaRPr lang="en-US" sz="2000" dirty="0">
              <a:latin typeface="Times New Roman" pitchFamily="18" charset="0"/>
              <a:cs typeface="Times New Roman" pitchFamily="18" charset="0"/>
            </a:endParaRPr>
          </a:p>
        </p:txBody>
      </p:sp>
      <p:sp>
        <p:nvSpPr>
          <p:cNvPr id="5" name="Rectangle 4"/>
          <p:cNvSpPr/>
          <p:nvPr/>
        </p:nvSpPr>
        <p:spPr>
          <a:xfrm>
            <a:off x="0" y="447480"/>
            <a:ext cx="9144000" cy="461665"/>
          </a:xfrm>
          <a:prstGeom prst="rect">
            <a:avLst/>
          </a:prstGeom>
        </p:spPr>
        <p:txBody>
          <a:bodyPr wrap="square">
            <a:spAutoFit/>
          </a:bodyPr>
          <a:lstStyle/>
          <a:p>
            <a:pPr algn="just"/>
            <a:r>
              <a:rPr lang="en-US" sz="2400" b="1" i="1" dirty="0" smtClean="0">
                <a:latin typeface="Times New Roman" pitchFamily="18" charset="0"/>
                <a:cs typeface="Times New Roman" pitchFamily="18" charset="0"/>
              </a:rPr>
              <a:t>5 Yêu cầu của tổ chức sản xuất</a:t>
            </a:r>
            <a:endParaRPr lang="en-US" sz="2400" dirty="0">
              <a:latin typeface="Times New Roman" pitchFamily="18" charset="0"/>
              <a:cs typeface="Times New Roman" pitchFamily="18" charset="0"/>
            </a:endParaRPr>
          </a:p>
        </p:txBody>
      </p:sp>
      <p:sp>
        <p:nvSpPr>
          <p:cNvPr id="6" name="Rectangle 5"/>
          <p:cNvSpPr/>
          <p:nvPr/>
        </p:nvSpPr>
        <p:spPr>
          <a:xfrm>
            <a:off x="0" y="922178"/>
            <a:ext cx="9144000" cy="4154984"/>
          </a:xfrm>
          <a:prstGeom prst="rect">
            <a:avLst/>
          </a:prstGeom>
        </p:spPr>
        <p:txBody>
          <a:bodyPr wrap="square">
            <a:spAutoFit/>
          </a:bodyPr>
          <a:lstStyle/>
          <a:p>
            <a:pPr algn="just"/>
            <a:r>
              <a:rPr lang="vi-VN" sz="2400" b="1" i="1" dirty="0" smtClean="0">
                <a:latin typeface="Times New Roman" pitchFamily="18" charset="0"/>
                <a:cs typeface="Times New Roman" pitchFamily="18" charset="0"/>
              </a:rPr>
              <a:t>d. Bảo đảm sản xuất liên tục</a:t>
            </a:r>
            <a:endParaRPr lang="en-US" sz="2400" b="1" i="1" dirty="0" smtClean="0">
              <a:latin typeface="Times New Roman" pitchFamily="18" charset="0"/>
              <a:cs typeface="Times New Roman" pitchFamily="18" charset="0"/>
            </a:endParaRPr>
          </a:p>
          <a:p>
            <a:pPr algn="just"/>
            <a:r>
              <a:rPr lang="vi-VN" sz="2400" i="1" dirty="0" smtClean="0">
                <a:latin typeface="Times New Roman" pitchFamily="18" charset="0"/>
                <a:cs typeface="Times New Roman" pitchFamily="18" charset="0"/>
              </a:rPr>
              <a:t>Quá trình sản xuất được coi là liên tục khi các bước công việc sau được thực hiện ngay khi sau khi đối tượng hoàn thành ở bước công việc trước, không có bất kỳ sự gián đoạn nào về thời gian.</a:t>
            </a:r>
            <a:endParaRPr lang="en-US" sz="2400" i="1" dirty="0" smtClean="0">
              <a:latin typeface="Times New Roman" pitchFamily="18" charset="0"/>
              <a:cs typeface="Times New Roman" pitchFamily="18" charset="0"/>
            </a:endParaRPr>
          </a:p>
          <a:p>
            <a:pPr algn="just"/>
            <a:r>
              <a:rPr lang="vi-VN" sz="2400" dirty="0" smtClean="0">
                <a:latin typeface="Times New Roman" pitchFamily="18" charset="0"/>
                <a:cs typeface="Times New Roman" pitchFamily="18" charset="0"/>
              </a:rPr>
              <a:t>- Sản xuất liên tục thể hiện trình độ tiết kiệm thời gian trong sản xuất.</a:t>
            </a:r>
          </a:p>
          <a:p>
            <a:pPr algn="just"/>
            <a:r>
              <a:rPr lang="vi-VN" sz="2400" dirty="0" smtClean="0">
                <a:latin typeface="Times New Roman" pitchFamily="18" charset="0"/>
                <a:cs typeface="Times New Roman" pitchFamily="18" charset="0"/>
              </a:rPr>
              <a:t>- Sản xuất liên tục sử dụng đầy đủ thời gian của máy móc thiết bị.</a:t>
            </a:r>
          </a:p>
          <a:p>
            <a:pPr algn="just"/>
            <a:r>
              <a:rPr lang="vi-VN" sz="2400" dirty="0" smtClean="0">
                <a:latin typeface="Times New Roman" pitchFamily="18" charset="0"/>
                <a:cs typeface="Times New Roman" pitchFamily="18" charset="0"/>
              </a:rPr>
              <a:t>- Sản xuất liên tục nâng cao hiệu quả sử dụng diện tích sản xuất.</a:t>
            </a:r>
          </a:p>
          <a:p>
            <a:pPr algn="just"/>
            <a:r>
              <a:rPr lang="vi-VN" sz="2400" dirty="0" smtClean="0">
                <a:latin typeface="Times New Roman" pitchFamily="18" charset="0"/>
                <a:cs typeface="Times New Roman" pitchFamily="18" charset="0"/>
              </a:rPr>
              <a:t>- Sản xuất liên tục nâng cao năng suất lao động.</a:t>
            </a:r>
          </a:p>
          <a:p>
            <a:pPr algn="just"/>
            <a:r>
              <a:rPr lang="vi-VN" sz="2400" dirty="0" smtClean="0">
                <a:latin typeface="Times New Roman" pitchFamily="18" charset="0"/>
                <a:cs typeface="Times New Roman" pitchFamily="18" charset="0"/>
              </a:rPr>
              <a:t>- Sản xuất liên tục rút ngắn chu kỳ sản xuất, giảm sản phẩm dở dang, giảm nhu cầu về vốn lưu động trong quá trình sản xuất.</a:t>
            </a:r>
            <a:endParaRPr lang="en-US" sz="2400" dirty="0" smtClean="0">
              <a:latin typeface="Times New Roman" pitchFamily="18" charset="0"/>
              <a:cs typeface="Times New Roman" pitchFamily="18" charset="0"/>
            </a:endParaRPr>
          </a:p>
          <a:p>
            <a:pPr algn="just"/>
            <a:r>
              <a:rPr lang="vi-VN" sz="2400" dirty="0" smtClean="0">
                <a:latin typeface="Times New Roman" pitchFamily="18" charset="0"/>
                <a:cs typeface="Times New Roman" pitchFamily="18" charset="0"/>
              </a:rPr>
              <a:t>Sản xuất liên tục là yêu cầu cao nhất của quá trình sản xuất.</a:t>
            </a:r>
          </a:p>
        </p:txBody>
      </p:sp>
    </p:spTree>
    <p:extLst>
      <p:ext uri="{BB962C8B-B14F-4D97-AF65-F5344CB8AC3E}">
        <p14:creationId xmlns:p14="http://schemas.microsoft.com/office/powerpoint/2010/main" val="3391141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anim calcmode="lin" valueType="num">
                                      <p:cBhvr additive="base">
                                        <p:cTn id="19" dur="500" fill="hold"/>
                                        <p:tgtEl>
                                          <p:spTgt spid="6">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6">
                                            <p:txEl>
                                              <p:pRg st="1" end="1"/>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additive="base">
                                        <p:cTn id="23" dur="500" fill="hold"/>
                                        <p:tgtEl>
                                          <p:spTgt spid="6">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6">
                                            <p:txEl>
                                              <p:pRg st="2" end="2"/>
                                            </p:tx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6">
                                            <p:txEl>
                                              <p:pRg st="3" end="3"/>
                                            </p:txEl>
                                          </p:spTgt>
                                        </p:tgtEl>
                                        <p:attrNameLst>
                                          <p:attrName>style.visibility</p:attrName>
                                        </p:attrNameLst>
                                      </p:cBhvr>
                                      <p:to>
                                        <p:strVal val="visible"/>
                                      </p:to>
                                    </p:set>
                                    <p:anim calcmode="lin" valueType="num">
                                      <p:cBhvr additive="base">
                                        <p:cTn id="27" dur="500" fill="hold"/>
                                        <p:tgtEl>
                                          <p:spTgt spid="6">
                                            <p:txEl>
                                              <p:pRg st="3" end="3"/>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6">
                                            <p:txEl>
                                              <p:pRg st="3" end="3"/>
                                            </p:txEl>
                                          </p:spTgt>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additive="base">
                                        <p:cTn id="31" dur="500" fill="hold"/>
                                        <p:tgtEl>
                                          <p:spTgt spid="6">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6">
                                            <p:txEl>
                                              <p:pRg st="4" end="4"/>
                                            </p:txEl>
                                          </p:spTgt>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6">
                                            <p:txEl>
                                              <p:pRg st="5" end="5"/>
                                            </p:txEl>
                                          </p:spTgt>
                                        </p:tgtEl>
                                        <p:attrNameLst>
                                          <p:attrName>style.visibility</p:attrName>
                                        </p:attrNameLst>
                                      </p:cBhvr>
                                      <p:to>
                                        <p:strVal val="visible"/>
                                      </p:to>
                                    </p:set>
                                    <p:anim calcmode="lin" valueType="num">
                                      <p:cBhvr additive="base">
                                        <p:cTn id="35" dur="500" fill="hold"/>
                                        <p:tgtEl>
                                          <p:spTgt spid="6">
                                            <p:txEl>
                                              <p:pRg st="5" end="5"/>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6">
                                            <p:txEl>
                                              <p:pRg st="5" end="5"/>
                                            </p:txEl>
                                          </p:spTgt>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6">
                                            <p:txEl>
                                              <p:pRg st="6" end="6"/>
                                            </p:txEl>
                                          </p:spTgt>
                                        </p:tgtEl>
                                        <p:attrNameLst>
                                          <p:attrName>style.visibility</p:attrName>
                                        </p:attrNameLst>
                                      </p:cBhvr>
                                      <p:to>
                                        <p:strVal val="visible"/>
                                      </p:to>
                                    </p:set>
                                    <p:anim calcmode="lin" valueType="num">
                                      <p:cBhvr additive="base">
                                        <p:cTn id="39" dur="500" fill="hold"/>
                                        <p:tgtEl>
                                          <p:spTgt spid="6">
                                            <p:txEl>
                                              <p:pRg st="6" end="6"/>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6">
                                            <p:txEl>
                                              <p:pRg st="6" end="6"/>
                                            </p:txEl>
                                          </p:spTgt>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6">
                                            <p:txEl>
                                              <p:pRg st="7" end="7"/>
                                            </p:txEl>
                                          </p:spTgt>
                                        </p:tgtEl>
                                        <p:attrNameLst>
                                          <p:attrName>style.visibility</p:attrName>
                                        </p:attrNameLst>
                                      </p:cBhvr>
                                      <p:to>
                                        <p:strVal val="visible"/>
                                      </p:to>
                                    </p:set>
                                    <p:anim calcmode="lin" valueType="num">
                                      <p:cBhvr additive="base">
                                        <p:cTn id="43" dur="500" fill="hold"/>
                                        <p:tgtEl>
                                          <p:spTgt spid="6">
                                            <p:txEl>
                                              <p:pRg st="7" end="7"/>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6">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P spid="6" grpId="0" build="allAtOnce"/>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10" y="18862"/>
            <a:ext cx="9147110" cy="400110"/>
          </a:xfrm>
          <a:prstGeom prst="rect">
            <a:avLst/>
          </a:prstGeom>
        </p:spPr>
        <p:txBody>
          <a:bodyPr wrap="square">
            <a:spAutoFit/>
          </a:bodyPr>
          <a:lstStyle/>
          <a:p>
            <a:r>
              <a:rPr lang="en-US" sz="2000" b="1" dirty="0" smtClean="0">
                <a:latin typeface="Times New Roman" pitchFamily="18" charset="0"/>
                <a:cs typeface="Times New Roman" pitchFamily="18" charset="0"/>
              </a:rPr>
              <a:t>KHÁI NIỆM CHUNG VỀ TỔ CHỨC VÀ QUẢN LÝ SẢN XUẤT</a:t>
            </a:r>
            <a:endParaRPr lang="en-US" sz="2000" dirty="0">
              <a:latin typeface="Times New Roman" pitchFamily="18" charset="0"/>
              <a:cs typeface="Times New Roman" pitchFamily="18" charset="0"/>
            </a:endParaRPr>
          </a:p>
        </p:txBody>
      </p:sp>
      <p:sp>
        <p:nvSpPr>
          <p:cNvPr id="5" name="Rectangle 4"/>
          <p:cNvSpPr/>
          <p:nvPr/>
        </p:nvSpPr>
        <p:spPr>
          <a:xfrm>
            <a:off x="0" y="447480"/>
            <a:ext cx="9144000" cy="461665"/>
          </a:xfrm>
          <a:prstGeom prst="rect">
            <a:avLst/>
          </a:prstGeom>
        </p:spPr>
        <p:txBody>
          <a:bodyPr wrap="square">
            <a:spAutoFit/>
          </a:bodyPr>
          <a:lstStyle/>
          <a:p>
            <a:pPr algn="just"/>
            <a:r>
              <a:rPr lang="en-US" sz="2400" b="1" i="1" dirty="0" smtClean="0">
                <a:latin typeface="Times New Roman" pitchFamily="18" charset="0"/>
                <a:cs typeface="Times New Roman" pitchFamily="18" charset="0"/>
              </a:rPr>
              <a:t>6 </a:t>
            </a:r>
            <a:r>
              <a:rPr lang="vi-VN" sz="2400" b="1" i="1" dirty="0" smtClean="0">
                <a:latin typeface="Times New Roman" pitchFamily="18" charset="0"/>
                <a:cs typeface="Times New Roman" pitchFamily="18" charset="0"/>
              </a:rPr>
              <a:t>Cơ cấu sản xuất</a:t>
            </a:r>
            <a:endParaRPr lang="en-US" sz="2400" dirty="0">
              <a:latin typeface="Times New Roman" pitchFamily="18" charset="0"/>
              <a:cs typeface="Times New Roman" pitchFamily="18" charset="0"/>
            </a:endParaRPr>
          </a:p>
        </p:txBody>
      </p:sp>
      <p:sp>
        <p:nvSpPr>
          <p:cNvPr id="6" name="Rectangle 5"/>
          <p:cNvSpPr/>
          <p:nvPr/>
        </p:nvSpPr>
        <p:spPr>
          <a:xfrm>
            <a:off x="0" y="922178"/>
            <a:ext cx="9144000" cy="3985706"/>
          </a:xfrm>
          <a:prstGeom prst="rect">
            <a:avLst/>
          </a:prstGeom>
        </p:spPr>
        <p:txBody>
          <a:bodyPr wrap="square">
            <a:spAutoFit/>
          </a:bodyPr>
          <a:lstStyle/>
          <a:p>
            <a:pPr algn="just"/>
            <a:r>
              <a:rPr lang="vi-VN" sz="2300" b="1" i="1" dirty="0" smtClean="0">
                <a:latin typeface="Times New Roman" pitchFamily="18" charset="0"/>
                <a:cs typeface="Times New Roman" pitchFamily="18" charset="0"/>
              </a:rPr>
              <a:t>a. Khái niệm cơ cấu sản xuất</a:t>
            </a:r>
            <a:endParaRPr lang="en-US" sz="2300" b="1" i="1" dirty="0" smtClean="0">
              <a:latin typeface="Times New Roman" pitchFamily="18" charset="0"/>
              <a:cs typeface="Times New Roman" pitchFamily="18" charset="0"/>
            </a:endParaRPr>
          </a:p>
          <a:p>
            <a:pPr algn="just"/>
            <a:r>
              <a:rPr lang="vi-VN" sz="2300" i="1" dirty="0" smtClean="0">
                <a:latin typeface="Times New Roman" pitchFamily="18" charset="0"/>
                <a:cs typeface="Times New Roman" pitchFamily="18" charset="0"/>
              </a:rPr>
              <a:t>Cơ cấu sản xuất là tổng hợp tất cả các bộ phận sản xuất và phục vụ sản xuất, hình thức xây dựng các bộ phận ấy, sự phân bố về không gian và mối liên hệ sản xuất giữa chúng với nhau.</a:t>
            </a:r>
            <a:endParaRPr lang="en-US" sz="2300" i="1" dirty="0" smtClean="0">
              <a:latin typeface="Times New Roman" pitchFamily="18" charset="0"/>
              <a:cs typeface="Times New Roman" pitchFamily="18" charset="0"/>
            </a:endParaRPr>
          </a:p>
          <a:p>
            <a:pPr algn="just"/>
            <a:r>
              <a:rPr lang="vi-VN" sz="2300" dirty="0" smtClean="0">
                <a:latin typeface="Times New Roman" pitchFamily="18" charset="0"/>
                <a:cs typeface="Times New Roman" pitchFamily="18" charset="0"/>
              </a:rPr>
              <a:t>Cơ cấu sản xuất là một đặc tính chất lượng của hệ thống sản xuất. Đó chính là cơ sở vật chất kỹ thuật của một hệ thống sản xuất</a:t>
            </a:r>
            <a:r>
              <a:rPr lang="en-US" sz="2300" dirty="0" smtClean="0">
                <a:latin typeface="Times New Roman" pitchFamily="18" charset="0"/>
                <a:cs typeface="Times New Roman" pitchFamily="18" charset="0"/>
              </a:rPr>
              <a:t>.</a:t>
            </a:r>
            <a:endParaRPr lang="vi-VN" sz="2300" dirty="0" smtClean="0">
              <a:latin typeface="Times New Roman" pitchFamily="18" charset="0"/>
              <a:cs typeface="Times New Roman" pitchFamily="18" charset="0"/>
            </a:endParaRPr>
          </a:p>
          <a:p>
            <a:pPr algn="just"/>
            <a:r>
              <a:rPr lang="vi-VN" sz="2300" dirty="0" smtClean="0">
                <a:latin typeface="Times New Roman" pitchFamily="18" charset="0"/>
                <a:cs typeface="Times New Roman" pitchFamily="18" charset="0"/>
              </a:rPr>
              <a:t>Cơ cấu sản xuất thể hiện hình thức tổ chức của quá trình sản xuất sản phẩm</a:t>
            </a:r>
            <a:r>
              <a:rPr lang="en-US" sz="2300" dirty="0" smtClean="0">
                <a:latin typeface="Times New Roman" pitchFamily="18" charset="0"/>
                <a:cs typeface="Times New Roman" pitchFamily="18" charset="0"/>
              </a:rPr>
              <a:t>.</a:t>
            </a:r>
          </a:p>
          <a:p>
            <a:pPr algn="just"/>
            <a:r>
              <a:rPr lang="vi-VN" sz="2300" dirty="0" smtClean="0">
                <a:latin typeface="Times New Roman" pitchFamily="18" charset="0"/>
                <a:cs typeface="Times New Roman" pitchFamily="18" charset="0"/>
              </a:rPr>
              <a:t>Cơ cấu sản xuất thể hiện hình thức phân công lao động giữa các khâu, các bộ phận trong hệ thống</a:t>
            </a:r>
            <a:r>
              <a:rPr lang="en-US" sz="2300" dirty="0" smtClean="0">
                <a:latin typeface="Times New Roman" pitchFamily="18" charset="0"/>
                <a:cs typeface="Times New Roman" pitchFamily="18" charset="0"/>
              </a:rPr>
              <a:t>.</a:t>
            </a:r>
          </a:p>
          <a:p>
            <a:pPr algn="just"/>
            <a:r>
              <a:rPr lang="vi-VN" sz="2300" dirty="0" smtClean="0">
                <a:latin typeface="Times New Roman" pitchFamily="18" charset="0"/>
                <a:cs typeface="Times New Roman" pitchFamily="18" charset="0"/>
              </a:rPr>
              <a:t>Cơ cấu sản xuất biểu hiện cụ thể của sự kết hợp các yếu tố sản xuất trong quá trình tạo ra sản phẩm. </a:t>
            </a:r>
          </a:p>
        </p:txBody>
      </p:sp>
    </p:spTree>
    <p:extLst>
      <p:ext uri="{BB962C8B-B14F-4D97-AF65-F5344CB8AC3E}">
        <p14:creationId xmlns:p14="http://schemas.microsoft.com/office/powerpoint/2010/main" val="3288841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anim calcmode="lin" valueType="num">
                                      <p:cBhvr additive="base">
                                        <p:cTn id="19" dur="500" fill="hold"/>
                                        <p:tgtEl>
                                          <p:spTgt spid="6">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6">
                                            <p:txEl>
                                              <p:pRg st="1" end="1"/>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additive="base">
                                        <p:cTn id="23" dur="500" fill="hold"/>
                                        <p:tgtEl>
                                          <p:spTgt spid="6">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6">
                                            <p:txEl>
                                              <p:pRg st="2" end="2"/>
                                            </p:tx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6">
                                            <p:txEl>
                                              <p:pRg st="3" end="3"/>
                                            </p:txEl>
                                          </p:spTgt>
                                        </p:tgtEl>
                                        <p:attrNameLst>
                                          <p:attrName>style.visibility</p:attrName>
                                        </p:attrNameLst>
                                      </p:cBhvr>
                                      <p:to>
                                        <p:strVal val="visible"/>
                                      </p:to>
                                    </p:set>
                                    <p:anim calcmode="lin" valueType="num">
                                      <p:cBhvr additive="base">
                                        <p:cTn id="27" dur="500" fill="hold"/>
                                        <p:tgtEl>
                                          <p:spTgt spid="6">
                                            <p:txEl>
                                              <p:pRg st="3" end="3"/>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6">
                                            <p:txEl>
                                              <p:pRg st="3" end="3"/>
                                            </p:txEl>
                                          </p:spTgt>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additive="base">
                                        <p:cTn id="31" dur="500" fill="hold"/>
                                        <p:tgtEl>
                                          <p:spTgt spid="6">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6">
                                            <p:txEl>
                                              <p:pRg st="4" end="4"/>
                                            </p:txEl>
                                          </p:spTgt>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6">
                                            <p:txEl>
                                              <p:pRg st="5" end="5"/>
                                            </p:txEl>
                                          </p:spTgt>
                                        </p:tgtEl>
                                        <p:attrNameLst>
                                          <p:attrName>style.visibility</p:attrName>
                                        </p:attrNameLst>
                                      </p:cBhvr>
                                      <p:to>
                                        <p:strVal val="visible"/>
                                      </p:to>
                                    </p:set>
                                    <p:anim calcmode="lin" valueType="num">
                                      <p:cBhvr additive="base">
                                        <p:cTn id="35" dur="500" fill="hold"/>
                                        <p:tgtEl>
                                          <p:spTgt spid="6">
                                            <p:txEl>
                                              <p:pRg st="5" end="5"/>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6">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P spid="6" grpId="0" build="allAtOnce"/>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10" y="18862"/>
            <a:ext cx="9147110" cy="400110"/>
          </a:xfrm>
          <a:prstGeom prst="rect">
            <a:avLst/>
          </a:prstGeom>
        </p:spPr>
        <p:txBody>
          <a:bodyPr wrap="square">
            <a:spAutoFit/>
          </a:bodyPr>
          <a:lstStyle/>
          <a:p>
            <a:r>
              <a:rPr lang="en-US" sz="2000" b="1" dirty="0" smtClean="0">
                <a:latin typeface="Times New Roman" pitchFamily="18" charset="0"/>
                <a:cs typeface="Times New Roman" pitchFamily="18" charset="0"/>
              </a:rPr>
              <a:t>KHÁI NIỆM CHUNG VỀ TỔ CHỨC VÀ QUẢN LÝ SẢN XUẤT</a:t>
            </a:r>
            <a:endParaRPr lang="en-US" sz="2000" dirty="0">
              <a:latin typeface="Times New Roman" pitchFamily="18" charset="0"/>
              <a:cs typeface="Times New Roman" pitchFamily="18" charset="0"/>
            </a:endParaRPr>
          </a:p>
        </p:txBody>
      </p:sp>
      <p:sp>
        <p:nvSpPr>
          <p:cNvPr id="5" name="Rectangle 4"/>
          <p:cNvSpPr/>
          <p:nvPr/>
        </p:nvSpPr>
        <p:spPr>
          <a:xfrm>
            <a:off x="0" y="447480"/>
            <a:ext cx="9144000" cy="461665"/>
          </a:xfrm>
          <a:prstGeom prst="rect">
            <a:avLst/>
          </a:prstGeom>
        </p:spPr>
        <p:txBody>
          <a:bodyPr wrap="square">
            <a:spAutoFit/>
          </a:bodyPr>
          <a:lstStyle/>
          <a:p>
            <a:pPr algn="just"/>
            <a:r>
              <a:rPr lang="en-US" sz="2400" b="1" i="1" dirty="0" smtClean="0">
                <a:latin typeface="Times New Roman" pitchFamily="18" charset="0"/>
                <a:cs typeface="Times New Roman" pitchFamily="18" charset="0"/>
              </a:rPr>
              <a:t>6 </a:t>
            </a:r>
            <a:r>
              <a:rPr lang="vi-VN" sz="2400" b="1" i="1" dirty="0" smtClean="0">
                <a:latin typeface="Times New Roman" pitchFamily="18" charset="0"/>
                <a:cs typeface="Times New Roman" pitchFamily="18" charset="0"/>
              </a:rPr>
              <a:t>Cơ cấu sản xuất</a:t>
            </a:r>
            <a:endParaRPr lang="en-US" sz="2400" dirty="0">
              <a:latin typeface="Times New Roman" pitchFamily="18" charset="0"/>
              <a:cs typeface="Times New Roman" pitchFamily="18" charset="0"/>
            </a:endParaRPr>
          </a:p>
        </p:txBody>
      </p:sp>
      <p:sp>
        <p:nvSpPr>
          <p:cNvPr id="6" name="Rectangle 5"/>
          <p:cNvSpPr/>
          <p:nvPr/>
        </p:nvSpPr>
        <p:spPr>
          <a:xfrm>
            <a:off x="0" y="922178"/>
            <a:ext cx="9144000" cy="4693593"/>
          </a:xfrm>
          <a:prstGeom prst="rect">
            <a:avLst/>
          </a:prstGeom>
        </p:spPr>
        <p:txBody>
          <a:bodyPr wrap="square">
            <a:spAutoFit/>
          </a:bodyPr>
          <a:lstStyle/>
          <a:p>
            <a:pPr algn="just"/>
            <a:r>
              <a:rPr lang="vi-VN" sz="2300" b="1" i="1" dirty="0" smtClean="0">
                <a:latin typeface="Times New Roman" pitchFamily="18" charset="0"/>
                <a:cs typeface="Times New Roman" pitchFamily="18" charset="0"/>
              </a:rPr>
              <a:t>b. Các bộ phận hình thành cơ cấu sản xuất</a:t>
            </a:r>
            <a:endParaRPr lang="en-US" sz="2300" b="1" i="1" dirty="0" smtClean="0">
              <a:latin typeface="Times New Roman" pitchFamily="18" charset="0"/>
              <a:cs typeface="Times New Roman" pitchFamily="18" charset="0"/>
            </a:endParaRPr>
          </a:p>
          <a:p>
            <a:pPr algn="just"/>
            <a:r>
              <a:rPr lang="en-US" sz="2300" i="1" dirty="0" smtClean="0">
                <a:latin typeface="Times New Roman" pitchFamily="18" charset="0"/>
                <a:cs typeface="Times New Roman" pitchFamily="18" charset="0"/>
              </a:rPr>
              <a:t>Xét vai trò các bộ phận của hệ thống sản xuất trong quá trình hình thành sản phẩm:</a:t>
            </a:r>
          </a:p>
          <a:p>
            <a:pPr algn="just"/>
            <a:r>
              <a:rPr lang="vi-VN" sz="2300" i="1" dirty="0" smtClean="0">
                <a:latin typeface="Times New Roman" pitchFamily="18" charset="0"/>
                <a:cs typeface="Times New Roman" pitchFamily="18" charset="0"/>
              </a:rPr>
              <a:t>- Bộ phận sản xuất chính là bộ phận trực tiếp chế biến sản phẩm chính của hệ thống. Đặc điểm cơ bản của bộ phận sản xuất chính là nguyên vật liệu mà nó chế biến trở thành sản phẩm chính của hệ thống.</a:t>
            </a:r>
          </a:p>
          <a:p>
            <a:pPr algn="just"/>
            <a:r>
              <a:rPr lang="vi-VN" sz="2300" i="1" dirty="0" smtClean="0">
                <a:latin typeface="Times New Roman" pitchFamily="18" charset="0"/>
                <a:cs typeface="Times New Roman" pitchFamily="18" charset="0"/>
              </a:rPr>
              <a:t>- Bộ phận sản xuất phụ là bộ phận tận dụng các phế liệu, phế phẩm của bộ phận sản xuất chính để tạo ra những sản phẩm phụ khác.</a:t>
            </a:r>
          </a:p>
          <a:p>
            <a:pPr algn="just"/>
            <a:r>
              <a:rPr lang="vi-VN" sz="2300" i="1" dirty="0" smtClean="0">
                <a:latin typeface="Times New Roman" pitchFamily="18" charset="0"/>
                <a:cs typeface="Times New Roman" pitchFamily="18" charset="0"/>
              </a:rPr>
              <a:t>- Bộ phận sản xuất phụ trợ là bộ phận mà hoạt động của nó có tác dụng phục vụ trực tiếp cho sản xuất chính, đảm bảo cho sản xuất chính có thể tiến hành liên tục, đều đặn.</a:t>
            </a:r>
          </a:p>
          <a:p>
            <a:pPr algn="just"/>
            <a:r>
              <a:rPr lang="vi-VN" sz="2300" i="1" dirty="0" smtClean="0">
                <a:latin typeface="Times New Roman" pitchFamily="18" charset="0"/>
                <a:cs typeface="Times New Roman" pitchFamily="18" charset="0"/>
              </a:rPr>
              <a:t>- Bộ phận phục vụ sản xuất là bộ phận được tổ chức nhằm thực hiện công tác cung ứng, bảo quản, cấp phát nguyên, nhiên vật liệu cho sản xuất.</a:t>
            </a:r>
          </a:p>
        </p:txBody>
      </p:sp>
    </p:spTree>
    <p:extLst>
      <p:ext uri="{BB962C8B-B14F-4D97-AF65-F5344CB8AC3E}">
        <p14:creationId xmlns:p14="http://schemas.microsoft.com/office/powerpoint/2010/main" val="821964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anim calcmode="lin" valueType="num">
                                      <p:cBhvr additive="base">
                                        <p:cTn id="19" dur="500" fill="hold"/>
                                        <p:tgtEl>
                                          <p:spTgt spid="6">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6">
                                            <p:txEl>
                                              <p:pRg st="2" end="2"/>
                                            </p:txEl>
                                          </p:spTgt>
                                        </p:tgtEl>
                                        <p:attrNameLst>
                                          <p:attrName>style.visibility</p:attrName>
                                        </p:attrNameLst>
                                      </p:cBhvr>
                                      <p:to>
                                        <p:strVal val="visible"/>
                                      </p:to>
                                    </p:set>
                                    <p:anim calcmode="lin" valueType="num">
                                      <p:cBhvr additive="base">
                                        <p:cTn id="25" dur="500" fill="hold"/>
                                        <p:tgtEl>
                                          <p:spTgt spid="6">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additive="base">
                                        <p:cTn id="31" dur="500" fill="hold"/>
                                        <p:tgtEl>
                                          <p:spTgt spid="6">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6">
                                            <p:txEl>
                                              <p:pRg st="4" end="4"/>
                                            </p:txEl>
                                          </p:spTgt>
                                        </p:tgtEl>
                                        <p:attrNameLst>
                                          <p:attrName>style.visibility</p:attrName>
                                        </p:attrNameLst>
                                      </p:cBhvr>
                                      <p:to>
                                        <p:strVal val="visible"/>
                                      </p:to>
                                    </p:set>
                                    <p:anim calcmode="lin" valueType="num">
                                      <p:cBhvr additive="base">
                                        <p:cTn id="37" dur="500" fill="hold"/>
                                        <p:tgtEl>
                                          <p:spTgt spid="6">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6">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6">
                                            <p:txEl>
                                              <p:pRg st="5" end="5"/>
                                            </p:txEl>
                                          </p:spTgt>
                                        </p:tgtEl>
                                        <p:attrNameLst>
                                          <p:attrName>style.visibility</p:attrName>
                                        </p:attrNameLst>
                                      </p:cBhvr>
                                      <p:to>
                                        <p:strVal val="visible"/>
                                      </p:to>
                                    </p:set>
                                    <p:anim calcmode="lin" valueType="num">
                                      <p:cBhvr additive="base">
                                        <p:cTn id="43" dur="500" fill="hold"/>
                                        <p:tgtEl>
                                          <p:spTgt spid="6">
                                            <p:txEl>
                                              <p:pRg st="5" end="5"/>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6">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P spid="6" grpId="0" uiExpand="1" build="allAtOnce"/>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10" y="18862"/>
            <a:ext cx="9147110" cy="400110"/>
          </a:xfrm>
          <a:prstGeom prst="rect">
            <a:avLst/>
          </a:prstGeom>
        </p:spPr>
        <p:txBody>
          <a:bodyPr wrap="square">
            <a:spAutoFit/>
          </a:bodyPr>
          <a:lstStyle/>
          <a:p>
            <a:r>
              <a:rPr lang="en-US" sz="2000" b="1" dirty="0" smtClean="0">
                <a:latin typeface="Times New Roman" pitchFamily="18" charset="0"/>
                <a:cs typeface="Times New Roman" pitchFamily="18" charset="0"/>
              </a:rPr>
              <a:t>KHÁI NIỆM CHUNG VỀ TỔ CHỨC VÀ QUẢN LÝ SẢN XUẤT</a:t>
            </a:r>
            <a:endParaRPr lang="en-US" sz="2000" dirty="0">
              <a:latin typeface="Times New Roman" pitchFamily="18" charset="0"/>
              <a:cs typeface="Times New Roman" pitchFamily="18" charset="0"/>
            </a:endParaRPr>
          </a:p>
        </p:txBody>
      </p:sp>
      <p:sp>
        <p:nvSpPr>
          <p:cNvPr id="5" name="Rectangle 4"/>
          <p:cNvSpPr/>
          <p:nvPr/>
        </p:nvSpPr>
        <p:spPr>
          <a:xfrm>
            <a:off x="0" y="447480"/>
            <a:ext cx="9144000" cy="461665"/>
          </a:xfrm>
          <a:prstGeom prst="rect">
            <a:avLst/>
          </a:prstGeom>
        </p:spPr>
        <p:txBody>
          <a:bodyPr wrap="square">
            <a:spAutoFit/>
          </a:bodyPr>
          <a:lstStyle/>
          <a:p>
            <a:pPr algn="just"/>
            <a:r>
              <a:rPr lang="en-US" sz="2400" b="1" i="1" dirty="0" smtClean="0">
                <a:latin typeface="Times New Roman" pitchFamily="18" charset="0"/>
                <a:cs typeface="Times New Roman" pitchFamily="18" charset="0"/>
              </a:rPr>
              <a:t>6 </a:t>
            </a:r>
            <a:r>
              <a:rPr lang="vi-VN" sz="2400" b="1" i="1" dirty="0" smtClean="0">
                <a:latin typeface="Times New Roman" pitchFamily="18" charset="0"/>
                <a:cs typeface="Times New Roman" pitchFamily="18" charset="0"/>
              </a:rPr>
              <a:t>Cơ cấu sản xuất</a:t>
            </a:r>
            <a:endParaRPr lang="en-US" sz="2400" dirty="0">
              <a:latin typeface="Times New Roman" pitchFamily="18" charset="0"/>
              <a:cs typeface="Times New Roman" pitchFamily="18" charset="0"/>
            </a:endParaRPr>
          </a:p>
        </p:txBody>
      </p:sp>
      <p:sp>
        <p:nvSpPr>
          <p:cNvPr id="6" name="Rectangle 5"/>
          <p:cNvSpPr/>
          <p:nvPr/>
        </p:nvSpPr>
        <p:spPr>
          <a:xfrm>
            <a:off x="0" y="922178"/>
            <a:ext cx="9144000" cy="5401479"/>
          </a:xfrm>
          <a:prstGeom prst="rect">
            <a:avLst/>
          </a:prstGeom>
        </p:spPr>
        <p:txBody>
          <a:bodyPr wrap="square">
            <a:spAutoFit/>
          </a:bodyPr>
          <a:lstStyle/>
          <a:p>
            <a:pPr algn="just"/>
            <a:r>
              <a:rPr lang="vi-VN" sz="2300" b="1" i="1" dirty="0" smtClean="0">
                <a:latin typeface="Times New Roman" pitchFamily="18" charset="0"/>
                <a:cs typeface="Times New Roman" pitchFamily="18" charset="0"/>
              </a:rPr>
              <a:t>c. Các cấp của cơ cấu sản xuất</a:t>
            </a:r>
            <a:endParaRPr lang="en-US" sz="2300" b="1" i="1" dirty="0" smtClean="0">
              <a:latin typeface="Times New Roman" pitchFamily="18" charset="0"/>
              <a:cs typeface="Times New Roman" pitchFamily="18" charset="0"/>
            </a:endParaRPr>
          </a:p>
          <a:p>
            <a:pPr algn="just"/>
            <a:r>
              <a:rPr lang="vi-VN" sz="2300" i="1" dirty="0" smtClean="0">
                <a:latin typeface="Times New Roman" pitchFamily="18" charset="0"/>
                <a:cs typeface="Times New Roman" pitchFamily="18" charset="0"/>
              </a:rPr>
              <a:t>Là sự phân chia cơ cấu sản xuất theo chiều dọc.</a:t>
            </a:r>
            <a:endParaRPr lang="en-US" sz="2300" i="1" dirty="0" smtClean="0">
              <a:latin typeface="Times New Roman" pitchFamily="18" charset="0"/>
              <a:cs typeface="Times New Roman" pitchFamily="18" charset="0"/>
            </a:endParaRPr>
          </a:p>
          <a:p>
            <a:pPr algn="just"/>
            <a:r>
              <a:rPr lang="vi-VN" sz="2300" i="1" dirty="0" smtClean="0">
                <a:latin typeface="Times New Roman" pitchFamily="18" charset="0"/>
                <a:cs typeface="Times New Roman" pitchFamily="18" charset="0"/>
              </a:rPr>
              <a:t>Phân xưởng là đơn vị tổ chức sản xuất cơ bản và chủ yếu trong các xí nghiệp có quy mô lớn có nhiệm vụ hoàn thành một loại sản phẩm hay hoàn thành một giai đoạn công nghệ trong quá trình sản xuất sản phẩm.</a:t>
            </a:r>
          </a:p>
          <a:p>
            <a:pPr algn="just"/>
            <a:r>
              <a:rPr lang="vi-VN" sz="2300" i="1" dirty="0" smtClean="0">
                <a:latin typeface="Times New Roman" pitchFamily="18" charset="0"/>
                <a:cs typeface="Times New Roman" pitchFamily="18" charset="0"/>
              </a:rPr>
              <a:t>Ngành là một đơn vị tổ chức sản xuất trong các phân xưởng có quy mô lớn, đó là tổng hợp trên cùng một khu vực nhiều nơi làm việc có quan hệ mật thiết với nhau về mặt công nghệ. Ngành cũng có thể được chuyên môn hóa theo đối tượng để tạo ra một loại sản phẩm, chi tiết nhất định, hoặc chuyên môn hóa theo công nghệ cao bao gồm các nơi làm việc giống nhau như ngành tiện, ngành phay,… </a:t>
            </a:r>
          </a:p>
          <a:p>
            <a:pPr algn="just"/>
            <a:r>
              <a:rPr lang="vi-VN" sz="2300" i="1" dirty="0" smtClean="0">
                <a:latin typeface="Times New Roman" pitchFamily="18" charset="0"/>
                <a:cs typeface="Times New Roman" pitchFamily="18" charset="0"/>
              </a:rPr>
              <a:t>Nơi làm việc là phần diện tích sản xuất mà ở đó một công nhân (hay một nhóm công nhân) sử dụng máy móc thiết bị để hoàn thành một hay một vài bước công việc cá biệt trong quá trình công nghệ sản xuất sản phẩm hoặc phục vụ quá trình sản xuất.</a:t>
            </a:r>
          </a:p>
        </p:txBody>
      </p:sp>
    </p:spTree>
    <p:extLst>
      <p:ext uri="{BB962C8B-B14F-4D97-AF65-F5344CB8AC3E}">
        <p14:creationId xmlns:p14="http://schemas.microsoft.com/office/powerpoint/2010/main" val="3180973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anim calcmode="lin" valueType="num">
                                      <p:cBhvr additive="base">
                                        <p:cTn id="19" dur="500" fill="hold"/>
                                        <p:tgtEl>
                                          <p:spTgt spid="6">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6">
                                            <p:txEl>
                                              <p:pRg st="2" end="2"/>
                                            </p:txEl>
                                          </p:spTgt>
                                        </p:tgtEl>
                                        <p:attrNameLst>
                                          <p:attrName>style.visibility</p:attrName>
                                        </p:attrNameLst>
                                      </p:cBhvr>
                                      <p:to>
                                        <p:strVal val="visible"/>
                                      </p:to>
                                    </p:set>
                                    <p:anim calcmode="lin" valueType="num">
                                      <p:cBhvr additive="base">
                                        <p:cTn id="25" dur="500" fill="hold"/>
                                        <p:tgtEl>
                                          <p:spTgt spid="6">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additive="base">
                                        <p:cTn id="31" dur="500" fill="hold"/>
                                        <p:tgtEl>
                                          <p:spTgt spid="6">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6">
                                            <p:txEl>
                                              <p:pRg st="4" end="4"/>
                                            </p:txEl>
                                          </p:spTgt>
                                        </p:tgtEl>
                                        <p:attrNameLst>
                                          <p:attrName>style.visibility</p:attrName>
                                        </p:attrNameLst>
                                      </p:cBhvr>
                                      <p:to>
                                        <p:strVal val="visible"/>
                                      </p:to>
                                    </p:set>
                                    <p:anim calcmode="lin" valueType="num">
                                      <p:cBhvr additive="base">
                                        <p:cTn id="37" dur="500" fill="hold"/>
                                        <p:tgtEl>
                                          <p:spTgt spid="6">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6">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P spid="6" grpId="0" uiExpand="1" build="allAtOnce"/>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10" y="18862"/>
            <a:ext cx="9147110" cy="400110"/>
          </a:xfrm>
          <a:prstGeom prst="rect">
            <a:avLst/>
          </a:prstGeom>
        </p:spPr>
        <p:txBody>
          <a:bodyPr wrap="square">
            <a:spAutoFit/>
          </a:bodyPr>
          <a:lstStyle/>
          <a:p>
            <a:r>
              <a:rPr lang="en-US" sz="2000" b="1" dirty="0" smtClean="0">
                <a:latin typeface="Times New Roman" pitchFamily="18" charset="0"/>
                <a:cs typeface="Times New Roman" pitchFamily="18" charset="0"/>
              </a:rPr>
              <a:t>KHÁI NIỆM CHUNG VỀ TỔ CHỨC VÀ QUẢN LÝ SẢN XUẤT</a:t>
            </a:r>
            <a:endParaRPr lang="en-US" sz="2000" dirty="0">
              <a:latin typeface="Times New Roman" pitchFamily="18" charset="0"/>
              <a:cs typeface="Times New Roman" pitchFamily="18" charset="0"/>
            </a:endParaRPr>
          </a:p>
        </p:txBody>
      </p:sp>
      <p:sp>
        <p:nvSpPr>
          <p:cNvPr id="5" name="Rectangle 4"/>
          <p:cNvSpPr/>
          <p:nvPr/>
        </p:nvSpPr>
        <p:spPr>
          <a:xfrm>
            <a:off x="0" y="447480"/>
            <a:ext cx="9144000" cy="461665"/>
          </a:xfrm>
          <a:prstGeom prst="rect">
            <a:avLst/>
          </a:prstGeom>
        </p:spPr>
        <p:txBody>
          <a:bodyPr wrap="square">
            <a:spAutoFit/>
          </a:bodyPr>
          <a:lstStyle/>
          <a:p>
            <a:pPr algn="just"/>
            <a:r>
              <a:rPr lang="en-US" sz="2400" b="1" i="1" dirty="0" smtClean="0">
                <a:latin typeface="Times New Roman" pitchFamily="18" charset="0"/>
                <a:cs typeface="Times New Roman" pitchFamily="18" charset="0"/>
              </a:rPr>
              <a:t>6 </a:t>
            </a:r>
            <a:r>
              <a:rPr lang="vi-VN" sz="2400" b="1" i="1" dirty="0" smtClean="0">
                <a:latin typeface="Times New Roman" pitchFamily="18" charset="0"/>
                <a:cs typeface="Times New Roman" pitchFamily="18" charset="0"/>
              </a:rPr>
              <a:t>Cơ cấu sản xuất</a:t>
            </a:r>
            <a:endParaRPr lang="en-US" sz="2400" dirty="0">
              <a:latin typeface="Times New Roman" pitchFamily="18" charset="0"/>
              <a:cs typeface="Times New Roman" pitchFamily="18" charset="0"/>
            </a:endParaRPr>
          </a:p>
        </p:txBody>
      </p:sp>
      <p:sp>
        <p:nvSpPr>
          <p:cNvPr id="6" name="Rectangle 5"/>
          <p:cNvSpPr/>
          <p:nvPr/>
        </p:nvSpPr>
        <p:spPr>
          <a:xfrm>
            <a:off x="0" y="922178"/>
            <a:ext cx="9144000" cy="1785104"/>
          </a:xfrm>
          <a:prstGeom prst="rect">
            <a:avLst/>
          </a:prstGeom>
        </p:spPr>
        <p:txBody>
          <a:bodyPr wrap="square">
            <a:spAutoFit/>
          </a:bodyPr>
          <a:lstStyle/>
          <a:p>
            <a:pPr algn="just"/>
            <a:r>
              <a:rPr lang="vi-VN" sz="2200" b="1" i="1" dirty="0" smtClean="0">
                <a:latin typeface="Times New Roman" pitchFamily="18" charset="0"/>
                <a:cs typeface="Times New Roman" pitchFamily="18" charset="0"/>
              </a:rPr>
              <a:t>d. Các kiểu cơ cấu sản xuất</a:t>
            </a:r>
            <a:endParaRPr lang="en-US" sz="2200" b="1" i="1" dirty="0" smtClean="0">
              <a:latin typeface="Times New Roman" pitchFamily="18" charset="0"/>
              <a:cs typeface="Times New Roman" pitchFamily="18" charset="0"/>
            </a:endParaRPr>
          </a:p>
          <a:p>
            <a:pPr algn="just"/>
            <a:r>
              <a:rPr lang="vi-VN" sz="2200" i="1" dirty="0" smtClean="0">
                <a:latin typeface="Times New Roman" pitchFamily="18" charset="0"/>
                <a:cs typeface="Times New Roman" pitchFamily="18" charset="0"/>
              </a:rPr>
              <a:t>Xí nghiệp	- Phân xưởng	</a:t>
            </a:r>
            <a:r>
              <a:rPr lang="en-US" sz="2200" i="1" dirty="0" smtClean="0">
                <a:latin typeface="Times New Roman" pitchFamily="18" charset="0"/>
                <a:cs typeface="Times New Roman" pitchFamily="18" charset="0"/>
              </a:rPr>
              <a:t>	</a:t>
            </a:r>
            <a:r>
              <a:rPr lang="vi-VN" sz="2200" i="1" dirty="0" smtClean="0">
                <a:latin typeface="Times New Roman" pitchFamily="18" charset="0"/>
                <a:cs typeface="Times New Roman" pitchFamily="18" charset="0"/>
              </a:rPr>
              <a:t>- Ngành	- Nơi làm việc</a:t>
            </a:r>
          </a:p>
          <a:p>
            <a:pPr algn="just"/>
            <a:r>
              <a:rPr lang="vi-VN" sz="2200" i="1" dirty="0" smtClean="0">
                <a:latin typeface="Times New Roman" pitchFamily="18" charset="0"/>
                <a:cs typeface="Times New Roman" pitchFamily="18" charset="0"/>
              </a:rPr>
              <a:t>Xí nghiệp	- Phân xưởng			</a:t>
            </a:r>
            <a:r>
              <a:rPr lang="en-US" sz="2200" i="1" dirty="0" smtClean="0">
                <a:latin typeface="Times New Roman" pitchFamily="18" charset="0"/>
                <a:cs typeface="Times New Roman" pitchFamily="18" charset="0"/>
              </a:rPr>
              <a:t>	</a:t>
            </a:r>
            <a:r>
              <a:rPr lang="vi-VN" sz="2200" i="1" dirty="0" smtClean="0">
                <a:latin typeface="Times New Roman" pitchFamily="18" charset="0"/>
                <a:cs typeface="Times New Roman" pitchFamily="18" charset="0"/>
              </a:rPr>
              <a:t>- Nơi làm việc</a:t>
            </a:r>
          </a:p>
          <a:p>
            <a:pPr algn="just"/>
            <a:r>
              <a:rPr lang="vi-VN" sz="2200" i="1" dirty="0" smtClean="0">
                <a:latin typeface="Times New Roman" pitchFamily="18" charset="0"/>
                <a:cs typeface="Times New Roman" pitchFamily="18" charset="0"/>
              </a:rPr>
              <a:t>Xí nghiệp			</a:t>
            </a:r>
            <a:r>
              <a:rPr lang="en-US" sz="2200" i="1" dirty="0" smtClean="0">
                <a:latin typeface="Times New Roman" pitchFamily="18" charset="0"/>
                <a:cs typeface="Times New Roman" pitchFamily="18" charset="0"/>
              </a:rPr>
              <a:t>	</a:t>
            </a:r>
            <a:r>
              <a:rPr lang="vi-VN" sz="2200" i="1" dirty="0" smtClean="0">
                <a:latin typeface="Times New Roman" pitchFamily="18" charset="0"/>
                <a:cs typeface="Times New Roman" pitchFamily="18" charset="0"/>
              </a:rPr>
              <a:t>- Ngành	- Nơi làm việc</a:t>
            </a:r>
          </a:p>
          <a:p>
            <a:pPr algn="just"/>
            <a:r>
              <a:rPr lang="vi-VN" sz="2200" i="1" dirty="0" smtClean="0">
                <a:latin typeface="Times New Roman" pitchFamily="18" charset="0"/>
                <a:cs typeface="Times New Roman" pitchFamily="18" charset="0"/>
              </a:rPr>
              <a:t>Xí nghiệp					</a:t>
            </a:r>
            <a:r>
              <a:rPr lang="en-US" sz="2200" i="1" dirty="0" smtClean="0">
                <a:latin typeface="Times New Roman" pitchFamily="18" charset="0"/>
                <a:cs typeface="Times New Roman" pitchFamily="18" charset="0"/>
              </a:rPr>
              <a:t>	</a:t>
            </a:r>
            <a:r>
              <a:rPr lang="vi-VN" sz="2200" i="1" dirty="0" smtClean="0">
                <a:latin typeface="Times New Roman" pitchFamily="18" charset="0"/>
                <a:cs typeface="Times New Roman" pitchFamily="18" charset="0"/>
              </a:rPr>
              <a:t>- Nơi làm việc</a:t>
            </a:r>
          </a:p>
        </p:txBody>
      </p:sp>
      <p:sp>
        <p:nvSpPr>
          <p:cNvPr id="7" name="Rectangle 6"/>
          <p:cNvSpPr/>
          <p:nvPr/>
        </p:nvSpPr>
        <p:spPr>
          <a:xfrm>
            <a:off x="9525" y="2707282"/>
            <a:ext cx="9144000" cy="461665"/>
          </a:xfrm>
          <a:prstGeom prst="rect">
            <a:avLst/>
          </a:prstGeom>
        </p:spPr>
        <p:txBody>
          <a:bodyPr wrap="square">
            <a:spAutoFit/>
          </a:bodyPr>
          <a:lstStyle/>
          <a:p>
            <a:pPr algn="just"/>
            <a:r>
              <a:rPr lang="en-US" sz="2400" b="1" i="1" dirty="0" smtClean="0">
                <a:latin typeface="Times New Roman" pitchFamily="18" charset="0"/>
                <a:cs typeface="Times New Roman" pitchFamily="18" charset="0"/>
              </a:rPr>
              <a:t>7 </a:t>
            </a:r>
            <a:r>
              <a:rPr lang="vi-VN" sz="2400" b="1" i="1" dirty="0" smtClean="0">
                <a:latin typeface="Times New Roman" pitchFamily="18" charset="0"/>
                <a:cs typeface="Times New Roman" pitchFamily="18" charset="0"/>
              </a:rPr>
              <a:t>Nhân tố </a:t>
            </a:r>
            <a:r>
              <a:rPr lang="vi-VN" sz="2400" b="1" i="1" dirty="0">
                <a:latin typeface="Times New Roman" pitchFamily="18" charset="0"/>
                <a:cs typeface="Times New Roman" pitchFamily="18" charset="0"/>
              </a:rPr>
              <a:t>ảnh hưởng </a:t>
            </a:r>
            <a:r>
              <a:rPr lang="vi-VN" sz="2400" b="1" i="1" dirty="0" smtClean="0">
                <a:latin typeface="Times New Roman" pitchFamily="18" charset="0"/>
                <a:cs typeface="Times New Roman" pitchFamily="18" charset="0"/>
              </a:rPr>
              <a:t>tới</a:t>
            </a:r>
            <a:r>
              <a:rPr lang="en-US" sz="2400" b="1" i="1" dirty="0" smtClean="0">
                <a:latin typeface="Times New Roman" pitchFamily="18" charset="0"/>
                <a:cs typeface="Times New Roman" pitchFamily="18" charset="0"/>
              </a:rPr>
              <a:t> c</a:t>
            </a:r>
            <a:r>
              <a:rPr lang="vi-VN" sz="2400" b="1" i="1" dirty="0" smtClean="0">
                <a:latin typeface="Times New Roman" pitchFamily="18" charset="0"/>
                <a:cs typeface="Times New Roman" pitchFamily="18" charset="0"/>
              </a:rPr>
              <a:t>ơ cấu sản xuất</a:t>
            </a:r>
            <a:endParaRPr lang="en-US" sz="2400" dirty="0">
              <a:latin typeface="Times New Roman" pitchFamily="18" charset="0"/>
              <a:cs typeface="Times New Roman" pitchFamily="18" charset="0"/>
            </a:endParaRPr>
          </a:p>
        </p:txBody>
      </p:sp>
      <p:sp>
        <p:nvSpPr>
          <p:cNvPr id="8" name="Rectangle 7"/>
          <p:cNvSpPr/>
          <p:nvPr/>
        </p:nvSpPr>
        <p:spPr>
          <a:xfrm>
            <a:off x="-3110" y="3168947"/>
            <a:ext cx="9144000" cy="1446550"/>
          </a:xfrm>
          <a:prstGeom prst="rect">
            <a:avLst/>
          </a:prstGeom>
        </p:spPr>
        <p:txBody>
          <a:bodyPr wrap="square">
            <a:spAutoFit/>
          </a:bodyPr>
          <a:lstStyle/>
          <a:p>
            <a:pPr algn="just"/>
            <a:r>
              <a:rPr lang="vi-VN" sz="2200" i="1" dirty="0">
                <a:latin typeface="Times New Roman" pitchFamily="18" charset="0"/>
                <a:cs typeface="Times New Roman" pitchFamily="18" charset="0"/>
              </a:rPr>
              <a:t>a. Chủng loại, đặc điểm kết cấu và yêu cầu chất lượng sản phẩm</a:t>
            </a:r>
            <a:endParaRPr lang="en-US" sz="2200" i="1" dirty="0" smtClean="0">
              <a:latin typeface="Times New Roman" pitchFamily="18" charset="0"/>
              <a:cs typeface="Times New Roman" pitchFamily="18" charset="0"/>
            </a:endParaRPr>
          </a:p>
          <a:p>
            <a:pPr algn="just"/>
            <a:r>
              <a:rPr lang="vi-VN" sz="2200" i="1" dirty="0">
                <a:latin typeface="Times New Roman" pitchFamily="18" charset="0"/>
                <a:cs typeface="Times New Roman" pitchFamily="18" charset="0"/>
              </a:rPr>
              <a:t>b. Chủng loại, khối lượng, đặc tính cơ lý hóa của nguyên vật liệu cần dùng</a:t>
            </a:r>
            <a:endParaRPr lang="vi-VN" sz="2200" i="1" dirty="0" smtClean="0">
              <a:latin typeface="Times New Roman" pitchFamily="18" charset="0"/>
              <a:cs typeface="Times New Roman" pitchFamily="18" charset="0"/>
            </a:endParaRPr>
          </a:p>
          <a:p>
            <a:pPr algn="just"/>
            <a:r>
              <a:rPr lang="vi-VN" sz="2200" i="1" dirty="0">
                <a:latin typeface="Times New Roman" pitchFamily="18" charset="0"/>
                <a:cs typeface="Times New Roman" pitchFamily="18" charset="0"/>
              </a:rPr>
              <a:t>c. Máy móc, thiết bị công nghệ</a:t>
            </a:r>
            <a:endParaRPr lang="vi-VN" sz="2200" i="1" dirty="0" smtClean="0">
              <a:latin typeface="Times New Roman" pitchFamily="18" charset="0"/>
              <a:cs typeface="Times New Roman" pitchFamily="18" charset="0"/>
            </a:endParaRPr>
          </a:p>
          <a:p>
            <a:pPr algn="just"/>
            <a:r>
              <a:rPr lang="vi-VN" sz="2200" i="1" dirty="0">
                <a:latin typeface="Times New Roman" pitchFamily="18" charset="0"/>
                <a:cs typeface="Times New Roman" pitchFamily="18" charset="0"/>
              </a:rPr>
              <a:t>d. Trình độ chuyên môn hóa và hợp tác hóa sản xuất</a:t>
            </a:r>
            <a:endParaRPr lang="vi-VN" sz="2200" i="1" dirty="0" smtClean="0">
              <a:latin typeface="Times New Roman" pitchFamily="18" charset="0"/>
              <a:cs typeface="Times New Roman" pitchFamily="18" charset="0"/>
            </a:endParaRPr>
          </a:p>
        </p:txBody>
      </p:sp>
      <p:sp>
        <p:nvSpPr>
          <p:cNvPr id="9" name="Rectangle 8"/>
          <p:cNvSpPr/>
          <p:nvPr/>
        </p:nvSpPr>
        <p:spPr>
          <a:xfrm>
            <a:off x="-3110" y="4617189"/>
            <a:ext cx="9144000" cy="461665"/>
          </a:xfrm>
          <a:prstGeom prst="rect">
            <a:avLst/>
          </a:prstGeom>
        </p:spPr>
        <p:txBody>
          <a:bodyPr wrap="square">
            <a:spAutoFit/>
          </a:bodyPr>
          <a:lstStyle/>
          <a:p>
            <a:pPr algn="just"/>
            <a:r>
              <a:rPr lang="en-US" sz="2400" b="1" i="1" dirty="0" smtClean="0">
                <a:latin typeface="Times New Roman" pitchFamily="18" charset="0"/>
                <a:cs typeface="Times New Roman" pitchFamily="18" charset="0"/>
              </a:rPr>
              <a:t>8 </a:t>
            </a:r>
            <a:r>
              <a:rPr lang="vi-VN" sz="2400" b="1" i="1" dirty="0">
                <a:latin typeface="Times New Roman" pitchFamily="18" charset="0"/>
                <a:cs typeface="Times New Roman" pitchFamily="18" charset="0"/>
              </a:rPr>
              <a:t>Phương hướng hoàn thiện </a:t>
            </a:r>
            <a:r>
              <a:rPr lang="en-US" sz="2400" b="1" i="1" dirty="0" smtClean="0">
                <a:latin typeface="Times New Roman" pitchFamily="18" charset="0"/>
                <a:cs typeface="Times New Roman" pitchFamily="18" charset="0"/>
              </a:rPr>
              <a:t>c</a:t>
            </a:r>
            <a:r>
              <a:rPr lang="vi-VN" sz="2400" b="1" i="1" dirty="0" smtClean="0">
                <a:latin typeface="Times New Roman" pitchFamily="18" charset="0"/>
                <a:cs typeface="Times New Roman" pitchFamily="18" charset="0"/>
              </a:rPr>
              <a:t>ơ cấu sản xuất</a:t>
            </a:r>
            <a:endParaRPr lang="en-US" sz="2400" dirty="0">
              <a:latin typeface="Times New Roman" pitchFamily="18" charset="0"/>
              <a:cs typeface="Times New Roman" pitchFamily="18" charset="0"/>
            </a:endParaRPr>
          </a:p>
        </p:txBody>
      </p:sp>
      <p:sp>
        <p:nvSpPr>
          <p:cNvPr id="10" name="Rectangle 9"/>
          <p:cNvSpPr/>
          <p:nvPr/>
        </p:nvSpPr>
        <p:spPr>
          <a:xfrm>
            <a:off x="-26965" y="5029200"/>
            <a:ext cx="9144000" cy="1785104"/>
          </a:xfrm>
          <a:prstGeom prst="rect">
            <a:avLst/>
          </a:prstGeom>
        </p:spPr>
        <p:txBody>
          <a:bodyPr wrap="square">
            <a:spAutoFit/>
          </a:bodyPr>
          <a:lstStyle/>
          <a:p>
            <a:pPr algn="just"/>
            <a:r>
              <a:rPr lang="vi-VN" sz="2200" i="1" dirty="0">
                <a:latin typeface="Times New Roman" pitchFamily="18" charset="0"/>
                <a:cs typeface="Times New Roman" pitchFamily="18" charset="0"/>
              </a:rPr>
              <a:t>a. Lựa chọn đúng đắn nguyên tắc xây dựng bộ phận sản </a:t>
            </a:r>
            <a:r>
              <a:rPr lang="vi-VN" sz="2200" i="1" dirty="0" smtClean="0">
                <a:latin typeface="Times New Roman" pitchFamily="18" charset="0"/>
                <a:cs typeface="Times New Roman" pitchFamily="18" charset="0"/>
              </a:rPr>
              <a:t>xuất</a:t>
            </a:r>
            <a:r>
              <a:rPr lang="en-US" sz="2200" i="1" dirty="0" smtClean="0">
                <a:latin typeface="Times New Roman" pitchFamily="18" charset="0"/>
                <a:cs typeface="Times New Roman" pitchFamily="18" charset="0"/>
              </a:rPr>
              <a:t>: </a:t>
            </a:r>
            <a:r>
              <a:rPr lang="en-US" sz="2200" dirty="0" smtClean="0">
                <a:latin typeface="Times New Roman" pitchFamily="18" charset="0"/>
                <a:cs typeface="Times New Roman" pitchFamily="18" charset="0"/>
              </a:rPr>
              <a:t>đối tượng hay công nghệ</a:t>
            </a:r>
          </a:p>
          <a:p>
            <a:pPr algn="just"/>
            <a:r>
              <a:rPr lang="vi-VN" sz="2200" i="1" dirty="0" smtClean="0">
                <a:latin typeface="Times New Roman" pitchFamily="18" charset="0"/>
                <a:cs typeface="Times New Roman" pitchFamily="18" charset="0"/>
              </a:rPr>
              <a:t>b</a:t>
            </a:r>
            <a:r>
              <a:rPr lang="vi-VN" sz="2200" i="1" dirty="0">
                <a:latin typeface="Times New Roman" pitchFamily="18" charset="0"/>
                <a:cs typeface="Times New Roman" pitchFamily="18" charset="0"/>
              </a:rPr>
              <a:t>. Giải quyết quan hệ cân đối giữa các bộ phận </a:t>
            </a:r>
            <a:r>
              <a:rPr lang="en-US" sz="2200" i="1" dirty="0" smtClean="0">
                <a:latin typeface="Times New Roman" pitchFamily="18" charset="0"/>
                <a:cs typeface="Times New Roman" pitchFamily="18" charset="0"/>
              </a:rPr>
              <a:t>SX</a:t>
            </a:r>
            <a:r>
              <a:rPr lang="vi-VN" sz="2200" i="1" dirty="0" smtClean="0">
                <a:latin typeface="Times New Roman" pitchFamily="18" charset="0"/>
                <a:cs typeface="Times New Roman" pitchFamily="18" charset="0"/>
              </a:rPr>
              <a:t> </a:t>
            </a:r>
            <a:r>
              <a:rPr lang="vi-VN" sz="2200" i="1" dirty="0">
                <a:latin typeface="Times New Roman" pitchFamily="18" charset="0"/>
                <a:cs typeface="Times New Roman" pitchFamily="18" charset="0"/>
              </a:rPr>
              <a:t>chính với các bộ phận </a:t>
            </a:r>
            <a:r>
              <a:rPr lang="en-US" sz="2200" i="1" dirty="0" smtClean="0">
                <a:latin typeface="Times New Roman" pitchFamily="18" charset="0"/>
                <a:cs typeface="Times New Roman" pitchFamily="18" charset="0"/>
              </a:rPr>
              <a:t>SX</a:t>
            </a:r>
            <a:r>
              <a:rPr lang="vi-VN" sz="2200" i="1" dirty="0" smtClean="0">
                <a:latin typeface="Times New Roman" pitchFamily="18" charset="0"/>
                <a:cs typeface="Times New Roman" pitchFamily="18" charset="0"/>
              </a:rPr>
              <a:t> </a:t>
            </a:r>
            <a:r>
              <a:rPr lang="vi-VN" sz="2200" i="1" dirty="0">
                <a:latin typeface="Times New Roman" pitchFamily="18" charset="0"/>
                <a:cs typeface="Times New Roman" pitchFamily="18" charset="0"/>
              </a:rPr>
              <a:t>phụ trợ và phục vụ khác, bảo đảm sự cân đối giữa các bộ phận </a:t>
            </a:r>
            <a:r>
              <a:rPr lang="en-US" sz="2200" i="1" dirty="0" smtClean="0">
                <a:latin typeface="Times New Roman" pitchFamily="18" charset="0"/>
                <a:cs typeface="Times New Roman" pitchFamily="18" charset="0"/>
              </a:rPr>
              <a:t>SX</a:t>
            </a:r>
            <a:r>
              <a:rPr lang="vi-VN" sz="2200" i="1" dirty="0" smtClean="0">
                <a:latin typeface="Times New Roman" pitchFamily="18" charset="0"/>
                <a:cs typeface="Times New Roman" pitchFamily="18" charset="0"/>
              </a:rPr>
              <a:t>.</a:t>
            </a:r>
          </a:p>
          <a:p>
            <a:pPr algn="just"/>
            <a:r>
              <a:rPr lang="vi-VN" sz="2200" i="1" dirty="0">
                <a:latin typeface="Times New Roman" pitchFamily="18" charset="0"/>
                <a:cs typeface="Times New Roman" pitchFamily="18" charset="0"/>
              </a:rPr>
              <a:t>c. Coi trọng bố trí mặt bằng</a:t>
            </a:r>
            <a:endParaRPr lang="vi-VN" sz="2200" i="1"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1750122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anim calcmode="lin" valueType="num">
                                      <p:cBhvr additive="base">
                                        <p:cTn id="19" dur="500" fill="hold"/>
                                        <p:tgtEl>
                                          <p:spTgt spid="6">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6">
                                            <p:txEl>
                                              <p:pRg st="2" end="2"/>
                                            </p:txEl>
                                          </p:spTgt>
                                        </p:tgtEl>
                                        <p:attrNameLst>
                                          <p:attrName>style.visibility</p:attrName>
                                        </p:attrNameLst>
                                      </p:cBhvr>
                                      <p:to>
                                        <p:strVal val="visible"/>
                                      </p:to>
                                    </p:set>
                                    <p:anim calcmode="lin" valueType="num">
                                      <p:cBhvr additive="base">
                                        <p:cTn id="25" dur="500" fill="hold"/>
                                        <p:tgtEl>
                                          <p:spTgt spid="6">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additive="base">
                                        <p:cTn id="31" dur="500" fill="hold"/>
                                        <p:tgtEl>
                                          <p:spTgt spid="6">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6">
                                            <p:txEl>
                                              <p:pRg st="4" end="4"/>
                                            </p:txEl>
                                          </p:spTgt>
                                        </p:tgtEl>
                                        <p:attrNameLst>
                                          <p:attrName>style.visibility</p:attrName>
                                        </p:attrNameLst>
                                      </p:cBhvr>
                                      <p:to>
                                        <p:strVal val="visible"/>
                                      </p:to>
                                    </p:set>
                                    <p:anim calcmode="lin" valueType="num">
                                      <p:cBhvr additive="base">
                                        <p:cTn id="37" dur="500" fill="hold"/>
                                        <p:tgtEl>
                                          <p:spTgt spid="6">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6">
                                            <p:txEl>
                                              <p:pRg st="4" end="4"/>
                                            </p:txEl>
                                          </p:spTgt>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7">
                                            <p:txEl>
                                              <p:pRg st="0" end="0"/>
                                            </p:txEl>
                                          </p:spTgt>
                                        </p:tgtEl>
                                        <p:attrNameLst>
                                          <p:attrName>style.visibility</p:attrName>
                                        </p:attrNameLst>
                                      </p:cBhvr>
                                      <p:to>
                                        <p:strVal val="visible"/>
                                      </p:to>
                                    </p:set>
                                    <p:anim calcmode="lin" valueType="num">
                                      <p:cBhvr additive="base">
                                        <p:cTn id="41" dur="500" fill="hold"/>
                                        <p:tgtEl>
                                          <p:spTgt spid="7">
                                            <p:txEl>
                                              <p:pRg st="0" end="0"/>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1" nodeType="clickEffect">
                                  <p:stCondLst>
                                    <p:cond delay="0"/>
                                  </p:stCondLst>
                                  <p:childTnLst>
                                    <p:set>
                                      <p:cBhvr>
                                        <p:cTn id="46" dur="1" fill="hold">
                                          <p:stCondLst>
                                            <p:cond delay="0"/>
                                          </p:stCondLst>
                                        </p:cTn>
                                        <p:tgtEl>
                                          <p:spTgt spid="8">
                                            <p:txEl>
                                              <p:pRg st="0" end="0"/>
                                            </p:txEl>
                                          </p:spTgt>
                                        </p:tgtEl>
                                        <p:attrNameLst>
                                          <p:attrName>style.visibility</p:attrName>
                                        </p:attrNameLst>
                                      </p:cBhvr>
                                      <p:to>
                                        <p:strVal val="visible"/>
                                      </p:to>
                                    </p:set>
                                    <p:anim calcmode="lin" valueType="num">
                                      <p:cBhvr additive="base">
                                        <p:cTn id="47" dur="500" fill="hold"/>
                                        <p:tgtEl>
                                          <p:spTgt spid="8">
                                            <p:txEl>
                                              <p:pRg st="0" end="0"/>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8">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1" nodeType="clickEffect">
                                  <p:stCondLst>
                                    <p:cond delay="0"/>
                                  </p:stCondLst>
                                  <p:childTnLst>
                                    <p:set>
                                      <p:cBhvr>
                                        <p:cTn id="52" dur="1" fill="hold">
                                          <p:stCondLst>
                                            <p:cond delay="0"/>
                                          </p:stCondLst>
                                        </p:cTn>
                                        <p:tgtEl>
                                          <p:spTgt spid="8">
                                            <p:txEl>
                                              <p:pRg st="1" end="1"/>
                                            </p:txEl>
                                          </p:spTgt>
                                        </p:tgtEl>
                                        <p:attrNameLst>
                                          <p:attrName>style.visibility</p:attrName>
                                        </p:attrNameLst>
                                      </p:cBhvr>
                                      <p:to>
                                        <p:strVal val="visible"/>
                                      </p:to>
                                    </p:set>
                                    <p:anim calcmode="lin" valueType="num">
                                      <p:cBhvr additive="base">
                                        <p:cTn id="53" dur="500" fill="hold"/>
                                        <p:tgtEl>
                                          <p:spTgt spid="8">
                                            <p:txEl>
                                              <p:pRg st="1" end="1"/>
                                            </p:txEl>
                                          </p:spTgt>
                                        </p:tgtEl>
                                        <p:attrNameLst>
                                          <p:attrName>ppt_x</p:attrName>
                                        </p:attrNameLst>
                                      </p:cBhvr>
                                      <p:tavLst>
                                        <p:tav tm="0">
                                          <p:val>
                                            <p:strVal val="0-#ppt_w/2"/>
                                          </p:val>
                                        </p:tav>
                                        <p:tav tm="100000">
                                          <p:val>
                                            <p:strVal val="#ppt_x"/>
                                          </p:val>
                                        </p:tav>
                                      </p:tavLst>
                                    </p:anim>
                                    <p:anim calcmode="lin" valueType="num">
                                      <p:cBhvr additive="base">
                                        <p:cTn id="54" dur="500" fill="hold"/>
                                        <p:tgtEl>
                                          <p:spTgt spid="8">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8" fill="hold" grpId="1" nodeType="clickEffect">
                                  <p:stCondLst>
                                    <p:cond delay="0"/>
                                  </p:stCondLst>
                                  <p:childTnLst>
                                    <p:set>
                                      <p:cBhvr>
                                        <p:cTn id="58" dur="1" fill="hold">
                                          <p:stCondLst>
                                            <p:cond delay="0"/>
                                          </p:stCondLst>
                                        </p:cTn>
                                        <p:tgtEl>
                                          <p:spTgt spid="8">
                                            <p:txEl>
                                              <p:pRg st="2" end="2"/>
                                            </p:txEl>
                                          </p:spTgt>
                                        </p:tgtEl>
                                        <p:attrNameLst>
                                          <p:attrName>style.visibility</p:attrName>
                                        </p:attrNameLst>
                                      </p:cBhvr>
                                      <p:to>
                                        <p:strVal val="visible"/>
                                      </p:to>
                                    </p:set>
                                    <p:anim calcmode="lin" valueType="num">
                                      <p:cBhvr additive="base">
                                        <p:cTn id="59" dur="500" fill="hold"/>
                                        <p:tgtEl>
                                          <p:spTgt spid="8">
                                            <p:txEl>
                                              <p:pRg st="2" end="2"/>
                                            </p:txEl>
                                          </p:spTgt>
                                        </p:tgtEl>
                                        <p:attrNameLst>
                                          <p:attrName>ppt_x</p:attrName>
                                        </p:attrNameLst>
                                      </p:cBhvr>
                                      <p:tavLst>
                                        <p:tav tm="0">
                                          <p:val>
                                            <p:strVal val="0-#ppt_w/2"/>
                                          </p:val>
                                        </p:tav>
                                        <p:tav tm="100000">
                                          <p:val>
                                            <p:strVal val="#ppt_x"/>
                                          </p:val>
                                        </p:tav>
                                      </p:tavLst>
                                    </p:anim>
                                    <p:anim calcmode="lin" valueType="num">
                                      <p:cBhvr additive="base">
                                        <p:cTn id="60" dur="500" fill="hold"/>
                                        <p:tgtEl>
                                          <p:spTgt spid="8">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8" fill="hold" grpId="1" nodeType="clickEffect">
                                  <p:stCondLst>
                                    <p:cond delay="0"/>
                                  </p:stCondLst>
                                  <p:childTnLst>
                                    <p:set>
                                      <p:cBhvr>
                                        <p:cTn id="64" dur="1" fill="hold">
                                          <p:stCondLst>
                                            <p:cond delay="0"/>
                                          </p:stCondLst>
                                        </p:cTn>
                                        <p:tgtEl>
                                          <p:spTgt spid="8">
                                            <p:txEl>
                                              <p:pRg st="3" end="3"/>
                                            </p:txEl>
                                          </p:spTgt>
                                        </p:tgtEl>
                                        <p:attrNameLst>
                                          <p:attrName>style.visibility</p:attrName>
                                        </p:attrNameLst>
                                      </p:cBhvr>
                                      <p:to>
                                        <p:strVal val="visible"/>
                                      </p:to>
                                    </p:set>
                                    <p:anim calcmode="lin" valueType="num">
                                      <p:cBhvr additive="base">
                                        <p:cTn id="65" dur="500" fill="hold"/>
                                        <p:tgtEl>
                                          <p:spTgt spid="8">
                                            <p:txEl>
                                              <p:pRg st="3" end="3"/>
                                            </p:txEl>
                                          </p:spTgt>
                                        </p:tgtEl>
                                        <p:attrNameLst>
                                          <p:attrName>ppt_x</p:attrName>
                                        </p:attrNameLst>
                                      </p:cBhvr>
                                      <p:tavLst>
                                        <p:tav tm="0">
                                          <p:val>
                                            <p:strVal val="0-#ppt_w/2"/>
                                          </p:val>
                                        </p:tav>
                                        <p:tav tm="100000">
                                          <p:val>
                                            <p:strVal val="#ppt_x"/>
                                          </p:val>
                                        </p:tav>
                                      </p:tavLst>
                                    </p:anim>
                                    <p:anim calcmode="lin" valueType="num">
                                      <p:cBhvr additive="base">
                                        <p:cTn id="66" dur="500" fill="hold"/>
                                        <p:tgtEl>
                                          <p:spTgt spid="8">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8" fill="hold" grpId="0" nodeType="clickEffect">
                                  <p:stCondLst>
                                    <p:cond delay="0"/>
                                  </p:stCondLst>
                                  <p:childTnLst>
                                    <p:set>
                                      <p:cBhvr>
                                        <p:cTn id="70" dur="1" fill="hold">
                                          <p:stCondLst>
                                            <p:cond delay="0"/>
                                          </p:stCondLst>
                                        </p:cTn>
                                        <p:tgtEl>
                                          <p:spTgt spid="9">
                                            <p:txEl>
                                              <p:pRg st="0" end="0"/>
                                            </p:txEl>
                                          </p:spTgt>
                                        </p:tgtEl>
                                        <p:attrNameLst>
                                          <p:attrName>style.visibility</p:attrName>
                                        </p:attrNameLst>
                                      </p:cBhvr>
                                      <p:to>
                                        <p:strVal val="visible"/>
                                      </p:to>
                                    </p:set>
                                    <p:anim calcmode="lin" valueType="num">
                                      <p:cBhvr additive="base">
                                        <p:cTn id="71" dur="500" fill="hold"/>
                                        <p:tgtEl>
                                          <p:spTgt spid="9">
                                            <p:txEl>
                                              <p:pRg st="0" end="0"/>
                                            </p:txEl>
                                          </p:spTgt>
                                        </p:tgtEl>
                                        <p:attrNameLst>
                                          <p:attrName>ppt_x</p:attrName>
                                        </p:attrNameLst>
                                      </p:cBhvr>
                                      <p:tavLst>
                                        <p:tav tm="0">
                                          <p:val>
                                            <p:strVal val="0-#ppt_w/2"/>
                                          </p:val>
                                        </p:tav>
                                        <p:tav tm="100000">
                                          <p:val>
                                            <p:strVal val="#ppt_x"/>
                                          </p:val>
                                        </p:tav>
                                      </p:tavLst>
                                    </p:anim>
                                    <p:anim calcmode="lin" valueType="num">
                                      <p:cBhvr additive="base">
                                        <p:cTn id="72" dur="500" fill="hold"/>
                                        <p:tgtEl>
                                          <p:spTgt spid="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8" fill="hold" grpId="0" nodeType="clickEffect">
                                  <p:stCondLst>
                                    <p:cond delay="0"/>
                                  </p:stCondLst>
                                  <p:childTnLst>
                                    <p:set>
                                      <p:cBhvr>
                                        <p:cTn id="76" dur="1" fill="hold">
                                          <p:stCondLst>
                                            <p:cond delay="0"/>
                                          </p:stCondLst>
                                        </p:cTn>
                                        <p:tgtEl>
                                          <p:spTgt spid="10">
                                            <p:txEl>
                                              <p:pRg st="0" end="0"/>
                                            </p:txEl>
                                          </p:spTgt>
                                        </p:tgtEl>
                                        <p:attrNameLst>
                                          <p:attrName>style.visibility</p:attrName>
                                        </p:attrNameLst>
                                      </p:cBhvr>
                                      <p:to>
                                        <p:strVal val="visible"/>
                                      </p:to>
                                    </p:set>
                                    <p:anim calcmode="lin" valueType="num">
                                      <p:cBhvr additive="base">
                                        <p:cTn id="77" dur="500" fill="hold"/>
                                        <p:tgtEl>
                                          <p:spTgt spid="10">
                                            <p:txEl>
                                              <p:pRg st="0" end="0"/>
                                            </p:txEl>
                                          </p:spTgt>
                                        </p:tgtEl>
                                        <p:attrNameLst>
                                          <p:attrName>ppt_x</p:attrName>
                                        </p:attrNameLst>
                                      </p:cBhvr>
                                      <p:tavLst>
                                        <p:tav tm="0">
                                          <p:val>
                                            <p:strVal val="0-#ppt_w/2"/>
                                          </p:val>
                                        </p:tav>
                                        <p:tav tm="100000">
                                          <p:val>
                                            <p:strVal val="#ppt_x"/>
                                          </p:val>
                                        </p:tav>
                                      </p:tavLst>
                                    </p:anim>
                                    <p:anim calcmode="lin" valueType="num">
                                      <p:cBhvr additive="base">
                                        <p:cTn id="78" dur="500" fill="hold"/>
                                        <p:tgtEl>
                                          <p:spTgt spid="10">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8" fill="hold" grpId="0" nodeType="clickEffect">
                                  <p:stCondLst>
                                    <p:cond delay="0"/>
                                  </p:stCondLst>
                                  <p:childTnLst>
                                    <p:set>
                                      <p:cBhvr>
                                        <p:cTn id="82" dur="1" fill="hold">
                                          <p:stCondLst>
                                            <p:cond delay="0"/>
                                          </p:stCondLst>
                                        </p:cTn>
                                        <p:tgtEl>
                                          <p:spTgt spid="10">
                                            <p:txEl>
                                              <p:pRg st="1" end="1"/>
                                            </p:txEl>
                                          </p:spTgt>
                                        </p:tgtEl>
                                        <p:attrNameLst>
                                          <p:attrName>style.visibility</p:attrName>
                                        </p:attrNameLst>
                                      </p:cBhvr>
                                      <p:to>
                                        <p:strVal val="visible"/>
                                      </p:to>
                                    </p:set>
                                    <p:anim calcmode="lin" valueType="num">
                                      <p:cBhvr additive="base">
                                        <p:cTn id="83" dur="500" fill="hold"/>
                                        <p:tgtEl>
                                          <p:spTgt spid="10">
                                            <p:txEl>
                                              <p:pRg st="1" end="1"/>
                                            </p:txEl>
                                          </p:spTgt>
                                        </p:tgtEl>
                                        <p:attrNameLst>
                                          <p:attrName>ppt_x</p:attrName>
                                        </p:attrNameLst>
                                      </p:cBhvr>
                                      <p:tavLst>
                                        <p:tav tm="0">
                                          <p:val>
                                            <p:strVal val="0-#ppt_w/2"/>
                                          </p:val>
                                        </p:tav>
                                        <p:tav tm="100000">
                                          <p:val>
                                            <p:strVal val="#ppt_x"/>
                                          </p:val>
                                        </p:tav>
                                      </p:tavLst>
                                    </p:anim>
                                    <p:anim calcmode="lin" valueType="num">
                                      <p:cBhvr additive="base">
                                        <p:cTn id="84" dur="500" fill="hold"/>
                                        <p:tgtEl>
                                          <p:spTgt spid="10">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8" fill="hold" grpId="0" nodeType="clickEffect">
                                  <p:stCondLst>
                                    <p:cond delay="0"/>
                                  </p:stCondLst>
                                  <p:childTnLst>
                                    <p:set>
                                      <p:cBhvr>
                                        <p:cTn id="88" dur="1" fill="hold">
                                          <p:stCondLst>
                                            <p:cond delay="0"/>
                                          </p:stCondLst>
                                        </p:cTn>
                                        <p:tgtEl>
                                          <p:spTgt spid="10">
                                            <p:txEl>
                                              <p:pRg st="2" end="2"/>
                                            </p:txEl>
                                          </p:spTgt>
                                        </p:tgtEl>
                                        <p:attrNameLst>
                                          <p:attrName>style.visibility</p:attrName>
                                        </p:attrNameLst>
                                      </p:cBhvr>
                                      <p:to>
                                        <p:strVal val="visible"/>
                                      </p:to>
                                    </p:set>
                                    <p:anim calcmode="lin" valueType="num">
                                      <p:cBhvr additive="base">
                                        <p:cTn id="89" dur="500" fill="hold"/>
                                        <p:tgtEl>
                                          <p:spTgt spid="10">
                                            <p:txEl>
                                              <p:pRg st="2" end="2"/>
                                            </p:txEl>
                                          </p:spTgt>
                                        </p:tgtEl>
                                        <p:attrNameLst>
                                          <p:attrName>ppt_x</p:attrName>
                                        </p:attrNameLst>
                                      </p:cBhvr>
                                      <p:tavLst>
                                        <p:tav tm="0">
                                          <p:val>
                                            <p:strVal val="0-#ppt_w/2"/>
                                          </p:val>
                                        </p:tav>
                                        <p:tav tm="100000">
                                          <p:val>
                                            <p:strVal val="#ppt_x"/>
                                          </p:val>
                                        </p:tav>
                                      </p:tavLst>
                                    </p:anim>
                                    <p:anim calcmode="lin" valueType="num">
                                      <p:cBhvr additive="base">
                                        <p:cTn id="90" dur="500" fill="hold"/>
                                        <p:tgtEl>
                                          <p:spTgt spid="10">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P spid="6" grpId="0" build="allAtOnce"/>
      <p:bldP spid="7" grpId="0" build="allAtOnce"/>
      <p:bldP spid="8" grpId="1" uiExpand="1" build="p"/>
      <p:bldP spid="9" grpId="0" build="allAtOnce"/>
      <p:bldP spid="10" grpId="0" uiExpand="1" build="allAtOnce"/>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10" y="18862"/>
            <a:ext cx="9147110" cy="400110"/>
          </a:xfrm>
          <a:prstGeom prst="rect">
            <a:avLst/>
          </a:prstGeom>
        </p:spPr>
        <p:txBody>
          <a:bodyPr wrap="square">
            <a:spAutoFit/>
          </a:bodyPr>
          <a:lstStyle/>
          <a:p>
            <a:r>
              <a:rPr lang="en-US" sz="2000" b="1" dirty="0" smtClean="0">
                <a:latin typeface="Times New Roman" pitchFamily="18" charset="0"/>
                <a:cs typeface="Times New Roman" pitchFamily="18" charset="0"/>
              </a:rPr>
              <a:t>KHÁI NIỆM CHUNG VỀ TỔ CHỨC VÀ QUẢN LÝ SẢN XUẤT</a:t>
            </a:r>
            <a:endParaRPr lang="en-US" sz="2000" dirty="0">
              <a:latin typeface="Times New Roman" pitchFamily="18" charset="0"/>
              <a:cs typeface="Times New Roman" pitchFamily="18" charset="0"/>
            </a:endParaRPr>
          </a:p>
        </p:txBody>
      </p:sp>
      <p:sp>
        <p:nvSpPr>
          <p:cNvPr id="5" name="Rectangle 4"/>
          <p:cNvSpPr/>
          <p:nvPr/>
        </p:nvSpPr>
        <p:spPr>
          <a:xfrm>
            <a:off x="0" y="447480"/>
            <a:ext cx="9144000" cy="461665"/>
          </a:xfrm>
          <a:prstGeom prst="rect">
            <a:avLst/>
          </a:prstGeom>
        </p:spPr>
        <p:txBody>
          <a:bodyPr wrap="square">
            <a:spAutoFit/>
          </a:bodyPr>
          <a:lstStyle/>
          <a:p>
            <a:pPr algn="just"/>
            <a:r>
              <a:rPr lang="en-US" sz="2400" b="1" i="1" dirty="0" smtClean="0">
                <a:latin typeface="Times New Roman" pitchFamily="18" charset="0"/>
                <a:cs typeface="Times New Roman" pitchFamily="18" charset="0"/>
              </a:rPr>
              <a:t>9 </a:t>
            </a:r>
            <a:r>
              <a:rPr lang="vi-VN" sz="2400" b="1" i="1" dirty="0">
                <a:latin typeface="Times New Roman" pitchFamily="18" charset="0"/>
                <a:cs typeface="Times New Roman" pitchFamily="18" charset="0"/>
              </a:rPr>
              <a:t>Loại hình sản </a:t>
            </a:r>
            <a:r>
              <a:rPr lang="vi-VN" sz="2400" b="1" i="1" dirty="0" smtClean="0">
                <a:latin typeface="Times New Roman" pitchFamily="18" charset="0"/>
                <a:cs typeface="Times New Roman" pitchFamily="18" charset="0"/>
              </a:rPr>
              <a:t>xuất</a:t>
            </a:r>
            <a:endParaRPr lang="en-US" sz="2400" dirty="0">
              <a:latin typeface="Times New Roman" pitchFamily="18" charset="0"/>
              <a:cs typeface="Times New Roman" pitchFamily="18" charset="0"/>
            </a:endParaRPr>
          </a:p>
        </p:txBody>
      </p:sp>
      <p:sp>
        <p:nvSpPr>
          <p:cNvPr id="6" name="Rectangle 5"/>
          <p:cNvSpPr/>
          <p:nvPr/>
        </p:nvSpPr>
        <p:spPr>
          <a:xfrm>
            <a:off x="0" y="922178"/>
            <a:ext cx="9144000" cy="5693866"/>
          </a:xfrm>
          <a:prstGeom prst="rect">
            <a:avLst/>
          </a:prstGeom>
        </p:spPr>
        <p:txBody>
          <a:bodyPr wrap="square">
            <a:spAutoFit/>
          </a:bodyPr>
          <a:lstStyle/>
          <a:p>
            <a:pPr algn="just"/>
            <a:r>
              <a:rPr lang="en-US" sz="2800" b="1" i="1" dirty="0" smtClean="0">
                <a:latin typeface="Times New Roman" pitchFamily="18" charset="0"/>
                <a:cs typeface="Times New Roman" pitchFamily="18" charset="0"/>
              </a:rPr>
              <a:t>9</a:t>
            </a:r>
            <a:r>
              <a:rPr lang="vi-VN" sz="2800" b="1" i="1" dirty="0" smtClean="0">
                <a:latin typeface="Times New Roman" pitchFamily="18" charset="0"/>
                <a:cs typeface="Times New Roman" pitchFamily="18" charset="0"/>
              </a:rPr>
              <a:t>.1 </a:t>
            </a:r>
            <a:r>
              <a:rPr lang="vi-VN" sz="2800" b="1" i="1" dirty="0">
                <a:latin typeface="Times New Roman" pitchFamily="18" charset="0"/>
                <a:cs typeface="Times New Roman" pitchFamily="18" charset="0"/>
              </a:rPr>
              <a:t>Khái niệm loại hình sản </a:t>
            </a:r>
            <a:r>
              <a:rPr lang="vi-VN" sz="2800" b="1" i="1" dirty="0" smtClean="0">
                <a:latin typeface="Times New Roman" pitchFamily="18" charset="0"/>
                <a:cs typeface="Times New Roman" pitchFamily="18" charset="0"/>
              </a:rPr>
              <a:t>xuất</a:t>
            </a:r>
            <a:endParaRPr lang="en-US" sz="2800" b="1" i="1" dirty="0" smtClean="0">
              <a:latin typeface="Times New Roman" pitchFamily="18" charset="0"/>
              <a:cs typeface="Times New Roman" pitchFamily="18" charset="0"/>
            </a:endParaRPr>
          </a:p>
          <a:p>
            <a:pPr algn="just"/>
            <a:r>
              <a:rPr lang="vi-VN" sz="2800" i="1" dirty="0" smtClean="0">
                <a:latin typeface="Times New Roman" pitchFamily="18" charset="0"/>
                <a:cs typeface="Times New Roman" pitchFamily="18" charset="0"/>
              </a:rPr>
              <a:t>Là đặc </a:t>
            </a:r>
            <a:r>
              <a:rPr lang="vi-VN" sz="2800" i="1" dirty="0">
                <a:latin typeface="Times New Roman" pitchFamily="18" charset="0"/>
                <a:cs typeface="Times New Roman" pitchFamily="18" charset="0"/>
              </a:rPr>
              <a:t>tính tổ chức – kỹ thuật tổng hợp nhất của sản xuất được quy định chủ yếu bởi trình độ chuyên môn hóa của nơi làm việc, số chủng loại và tính ổn định của đối tượng chế biến trên nơi làm việc.</a:t>
            </a:r>
            <a:endParaRPr lang="en-US" sz="2800" i="1" dirty="0" smtClean="0">
              <a:latin typeface="Times New Roman" pitchFamily="18" charset="0"/>
              <a:cs typeface="Times New Roman" pitchFamily="18" charset="0"/>
            </a:endParaRPr>
          </a:p>
          <a:p>
            <a:pPr algn="just"/>
            <a:r>
              <a:rPr lang="vi-VN" sz="2800" i="1" dirty="0" smtClean="0">
                <a:latin typeface="Times New Roman" pitchFamily="18" charset="0"/>
                <a:cs typeface="Times New Roman" pitchFamily="18" charset="0"/>
              </a:rPr>
              <a:t>Là dấu </a:t>
            </a:r>
            <a:r>
              <a:rPr lang="vi-VN" sz="2800" i="1" dirty="0">
                <a:latin typeface="Times New Roman" pitchFamily="18" charset="0"/>
                <a:cs typeface="Times New Roman" pitchFamily="18" charset="0"/>
              </a:rPr>
              <a:t>hiệu biểu hiện trình độ chuyên môn hóa của nơi làm việc.</a:t>
            </a:r>
            <a:endParaRPr lang="vi-VN" sz="2800" i="1" dirty="0" smtClean="0">
              <a:latin typeface="Times New Roman" pitchFamily="18" charset="0"/>
              <a:cs typeface="Times New Roman" pitchFamily="18" charset="0"/>
            </a:endParaRPr>
          </a:p>
          <a:p>
            <a:pPr algn="just"/>
            <a:r>
              <a:rPr lang="vi-VN" sz="2800" i="1" dirty="0" smtClean="0">
                <a:latin typeface="Times New Roman" pitchFamily="18" charset="0"/>
                <a:cs typeface="Times New Roman" pitchFamily="18" charset="0"/>
              </a:rPr>
              <a:t>Là căn </a:t>
            </a:r>
            <a:r>
              <a:rPr lang="vi-VN" sz="2800" i="1" dirty="0">
                <a:latin typeface="Times New Roman" pitchFamily="18" charset="0"/>
                <a:cs typeface="Times New Roman" pitchFamily="18" charset="0"/>
              </a:rPr>
              <a:t>cứ rất quan trọng cho công tác quản lý hệ thống sản xuất hiệu </a:t>
            </a:r>
            <a:r>
              <a:rPr lang="vi-VN" sz="2800" i="1" dirty="0" smtClean="0">
                <a:latin typeface="Times New Roman" pitchFamily="18" charset="0"/>
                <a:cs typeface="Times New Roman" pitchFamily="18" charset="0"/>
              </a:rPr>
              <a:t>quả</a:t>
            </a:r>
            <a:r>
              <a:rPr lang="en-US" sz="2800" i="1" dirty="0" smtClean="0">
                <a:latin typeface="Times New Roman" pitchFamily="18" charset="0"/>
                <a:cs typeface="Times New Roman" pitchFamily="18" charset="0"/>
              </a:rPr>
              <a:t>.</a:t>
            </a:r>
            <a:r>
              <a:rPr lang="vi-VN" sz="2800" i="1" dirty="0" smtClean="0">
                <a:latin typeface="Times New Roman" pitchFamily="18" charset="0"/>
                <a:cs typeface="Times New Roman" pitchFamily="18" charset="0"/>
              </a:rPr>
              <a:t> </a:t>
            </a:r>
          </a:p>
          <a:p>
            <a:pPr algn="just"/>
            <a:r>
              <a:rPr lang="vi-VN" sz="2800" i="1" dirty="0" smtClean="0">
                <a:latin typeface="Times New Roman" pitchFamily="18" charset="0"/>
                <a:cs typeface="Times New Roman" pitchFamily="18" charset="0"/>
              </a:rPr>
              <a:t>Chia loại </a:t>
            </a:r>
            <a:r>
              <a:rPr lang="vi-VN" sz="2800" i="1" dirty="0">
                <a:latin typeface="Times New Roman" pitchFamily="18" charset="0"/>
                <a:cs typeface="Times New Roman" pitchFamily="18" charset="0"/>
              </a:rPr>
              <a:t>hình sản xuất thành các loại như sản xuất khối lượng lớn, sản xuất hàng loạt trong đó có sản xuất hàng loạt lớn, sản xuất hàng loạt vừa, sản xuất hàng loạt nhỏ; sản xuất đơn chiếc và sản xuất dự án.</a:t>
            </a:r>
            <a:endParaRPr lang="vi-VN" sz="2800" i="1"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1575330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anim calcmode="lin" valueType="num">
                                      <p:cBhvr additive="base">
                                        <p:cTn id="19" dur="500" fill="hold"/>
                                        <p:tgtEl>
                                          <p:spTgt spid="6">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6">
                                            <p:txEl>
                                              <p:pRg st="2" end="2"/>
                                            </p:txEl>
                                          </p:spTgt>
                                        </p:tgtEl>
                                        <p:attrNameLst>
                                          <p:attrName>style.visibility</p:attrName>
                                        </p:attrNameLst>
                                      </p:cBhvr>
                                      <p:to>
                                        <p:strVal val="visible"/>
                                      </p:to>
                                    </p:set>
                                    <p:anim calcmode="lin" valueType="num">
                                      <p:cBhvr additive="base">
                                        <p:cTn id="25" dur="500" fill="hold"/>
                                        <p:tgtEl>
                                          <p:spTgt spid="6">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additive="base">
                                        <p:cTn id="31" dur="500" fill="hold"/>
                                        <p:tgtEl>
                                          <p:spTgt spid="6">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6">
                                            <p:txEl>
                                              <p:pRg st="4" end="4"/>
                                            </p:txEl>
                                          </p:spTgt>
                                        </p:tgtEl>
                                        <p:attrNameLst>
                                          <p:attrName>style.visibility</p:attrName>
                                        </p:attrNameLst>
                                      </p:cBhvr>
                                      <p:to>
                                        <p:strVal val="visible"/>
                                      </p:to>
                                    </p:set>
                                    <p:anim calcmode="lin" valueType="num">
                                      <p:cBhvr additive="base">
                                        <p:cTn id="37" dur="500" fill="hold"/>
                                        <p:tgtEl>
                                          <p:spTgt spid="6">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6">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P spid="6" grpId="0" build="allAtOnce"/>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10" y="18862"/>
            <a:ext cx="9147110" cy="400110"/>
          </a:xfrm>
          <a:prstGeom prst="rect">
            <a:avLst/>
          </a:prstGeom>
        </p:spPr>
        <p:txBody>
          <a:bodyPr wrap="square">
            <a:spAutoFit/>
          </a:bodyPr>
          <a:lstStyle/>
          <a:p>
            <a:r>
              <a:rPr lang="en-US" sz="2000" b="1" dirty="0" smtClean="0">
                <a:latin typeface="Times New Roman" pitchFamily="18" charset="0"/>
                <a:cs typeface="Times New Roman" pitchFamily="18" charset="0"/>
              </a:rPr>
              <a:t>KHÁI NIỆM CHUNG VỀ TỔ CHỨC VÀ QUẢN LÝ SẢN XUẤT</a:t>
            </a:r>
            <a:endParaRPr lang="en-US" sz="2000" dirty="0">
              <a:latin typeface="Times New Roman" pitchFamily="18" charset="0"/>
              <a:cs typeface="Times New Roman" pitchFamily="18" charset="0"/>
            </a:endParaRPr>
          </a:p>
        </p:txBody>
      </p:sp>
      <p:sp>
        <p:nvSpPr>
          <p:cNvPr id="5" name="Rectangle 4"/>
          <p:cNvSpPr/>
          <p:nvPr/>
        </p:nvSpPr>
        <p:spPr>
          <a:xfrm>
            <a:off x="0" y="447480"/>
            <a:ext cx="9144000" cy="461665"/>
          </a:xfrm>
          <a:prstGeom prst="rect">
            <a:avLst/>
          </a:prstGeom>
        </p:spPr>
        <p:txBody>
          <a:bodyPr wrap="square">
            <a:spAutoFit/>
          </a:bodyPr>
          <a:lstStyle/>
          <a:p>
            <a:pPr algn="just"/>
            <a:r>
              <a:rPr lang="en-US" sz="2400" b="1" i="1" dirty="0" smtClean="0">
                <a:latin typeface="Times New Roman" pitchFamily="18" charset="0"/>
                <a:cs typeface="Times New Roman" pitchFamily="18" charset="0"/>
              </a:rPr>
              <a:t>9 </a:t>
            </a:r>
            <a:r>
              <a:rPr lang="vi-VN" sz="2400" b="1" i="1" dirty="0">
                <a:latin typeface="Times New Roman" pitchFamily="18" charset="0"/>
                <a:cs typeface="Times New Roman" pitchFamily="18" charset="0"/>
              </a:rPr>
              <a:t>Loại hình sản </a:t>
            </a:r>
            <a:r>
              <a:rPr lang="vi-VN" sz="2400" b="1" i="1" dirty="0" smtClean="0">
                <a:latin typeface="Times New Roman" pitchFamily="18" charset="0"/>
                <a:cs typeface="Times New Roman" pitchFamily="18" charset="0"/>
              </a:rPr>
              <a:t>xuất</a:t>
            </a:r>
            <a:endParaRPr lang="en-US" sz="2400" dirty="0">
              <a:latin typeface="Times New Roman" pitchFamily="18" charset="0"/>
              <a:cs typeface="Times New Roman" pitchFamily="18" charset="0"/>
            </a:endParaRPr>
          </a:p>
        </p:txBody>
      </p:sp>
      <p:sp>
        <p:nvSpPr>
          <p:cNvPr id="6" name="Rectangle 5"/>
          <p:cNvSpPr/>
          <p:nvPr/>
        </p:nvSpPr>
        <p:spPr>
          <a:xfrm>
            <a:off x="0" y="922178"/>
            <a:ext cx="9144000" cy="5632311"/>
          </a:xfrm>
          <a:prstGeom prst="rect">
            <a:avLst/>
          </a:prstGeom>
        </p:spPr>
        <p:txBody>
          <a:bodyPr wrap="square">
            <a:spAutoFit/>
          </a:bodyPr>
          <a:lstStyle/>
          <a:p>
            <a:pPr algn="just"/>
            <a:r>
              <a:rPr lang="en-US" sz="2400" b="1" i="1" dirty="0" smtClean="0">
                <a:latin typeface="Times New Roman" pitchFamily="18" charset="0"/>
                <a:cs typeface="Times New Roman" pitchFamily="18" charset="0"/>
              </a:rPr>
              <a:t>9.</a:t>
            </a:r>
            <a:r>
              <a:rPr lang="vi-VN" sz="2400" b="1" i="1" dirty="0" smtClean="0">
                <a:latin typeface="Times New Roman" pitchFamily="18" charset="0"/>
                <a:cs typeface="Times New Roman" pitchFamily="18" charset="0"/>
              </a:rPr>
              <a:t>2 </a:t>
            </a:r>
            <a:r>
              <a:rPr lang="vi-VN" sz="2400" b="1" i="1" dirty="0">
                <a:latin typeface="Times New Roman" pitchFamily="18" charset="0"/>
                <a:cs typeface="Times New Roman" pitchFamily="18" charset="0"/>
              </a:rPr>
              <a:t>Đặc điểm các loại hình sản </a:t>
            </a:r>
            <a:r>
              <a:rPr lang="vi-VN" sz="2400" b="1" i="1" dirty="0" smtClean="0">
                <a:latin typeface="Times New Roman" pitchFamily="18" charset="0"/>
                <a:cs typeface="Times New Roman" pitchFamily="18" charset="0"/>
              </a:rPr>
              <a:t>xuất</a:t>
            </a:r>
            <a:endParaRPr lang="en-US" sz="2400" b="1" i="1" dirty="0" smtClean="0">
              <a:latin typeface="Times New Roman" pitchFamily="18" charset="0"/>
              <a:cs typeface="Times New Roman" pitchFamily="18" charset="0"/>
            </a:endParaRPr>
          </a:p>
          <a:p>
            <a:pPr algn="just"/>
            <a:r>
              <a:rPr lang="vi-VN" sz="2400" b="1" i="1" dirty="0">
                <a:latin typeface="Times New Roman" pitchFamily="18" charset="0"/>
                <a:cs typeface="Times New Roman" pitchFamily="18" charset="0"/>
              </a:rPr>
              <a:t>a. Loại hình sản xuất khối lượng lớn.</a:t>
            </a:r>
            <a:endParaRPr lang="en-US" sz="2400" b="1" i="1" dirty="0" smtClean="0">
              <a:latin typeface="Times New Roman" pitchFamily="18" charset="0"/>
              <a:cs typeface="Times New Roman" pitchFamily="18" charset="0"/>
            </a:endParaRPr>
          </a:p>
          <a:p>
            <a:pPr algn="just"/>
            <a:r>
              <a:rPr lang="vi-VN" sz="2400" i="1" dirty="0" smtClean="0">
                <a:latin typeface="Times New Roman" pitchFamily="18" charset="0"/>
                <a:cs typeface="Times New Roman" pitchFamily="18" charset="0"/>
              </a:rPr>
              <a:t>Biểu hiện </a:t>
            </a:r>
            <a:r>
              <a:rPr lang="vi-VN" sz="2400" i="1" dirty="0">
                <a:latin typeface="Times New Roman" pitchFamily="18" charset="0"/>
                <a:cs typeface="Times New Roman" pitchFamily="18" charset="0"/>
              </a:rPr>
              <a:t>rõ nhất đặc tính của hệ thống sản xuất liên tục.</a:t>
            </a:r>
            <a:endParaRPr lang="vi-VN" sz="2400" i="1" dirty="0" smtClean="0">
              <a:latin typeface="Times New Roman" pitchFamily="18" charset="0"/>
              <a:cs typeface="Times New Roman" pitchFamily="18" charset="0"/>
            </a:endParaRPr>
          </a:p>
          <a:p>
            <a:pPr algn="just"/>
            <a:r>
              <a:rPr lang="vi-VN" sz="2400" i="1" dirty="0" smtClean="0">
                <a:latin typeface="Times New Roman" pitchFamily="18" charset="0"/>
                <a:cs typeface="Times New Roman" pitchFamily="18" charset="0"/>
              </a:rPr>
              <a:t>Nơi làm </a:t>
            </a:r>
            <a:r>
              <a:rPr lang="vi-VN" sz="2400" i="1" dirty="0">
                <a:latin typeface="Times New Roman" pitchFamily="18" charset="0"/>
                <a:cs typeface="Times New Roman" pitchFamily="18" charset="0"/>
              </a:rPr>
              <a:t>việc chỉ tiến hành chế biến chi tiết của sản phẩm hay một bước công việc của quy trình công nghệ chế biến sản phẩm, nhưng với khối lượng rất lớn</a:t>
            </a:r>
            <a:r>
              <a:rPr lang="en-US" sz="2400" i="1" dirty="0" smtClean="0">
                <a:latin typeface="Times New Roman" pitchFamily="18" charset="0"/>
                <a:cs typeface="Times New Roman" pitchFamily="18" charset="0"/>
              </a:rPr>
              <a:t>.</a:t>
            </a:r>
            <a:endParaRPr lang="en-US" sz="2400" i="1" dirty="0">
              <a:latin typeface="Times New Roman" pitchFamily="18" charset="0"/>
              <a:cs typeface="Times New Roman" pitchFamily="18" charset="0"/>
            </a:endParaRPr>
          </a:p>
          <a:p>
            <a:pPr algn="just"/>
            <a:r>
              <a:rPr lang="vi-VN" sz="2400" i="1" dirty="0" smtClean="0">
                <a:latin typeface="Times New Roman" pitchFamily="18" charset="0"/>
                <a:cs typeface="Times New Roman" pitchFamily="18" charset="0"/>
              </a:rPr>
              <a:t>Sử dụng </a:t>
            </a:r>
            <a:r>
              <a:rPr lang="vi-VN" sz="2400" i="1" dirty="0">
                <a:latin typeface="Times New Roman" pitchFamily="18" charset="0"/>
                <a:cs typeface="Times New Roman" pitchFamily="18" charset="0"/>
              </a:rPr>
              <a:t>máy móc thiết bị và dụng cụ chuyên </a:t>
            </a:r>
            <a:r>
              <a:rPr lang="vi-VN" sz="2400" i="1" dirty="0" smtClean="0">
                <a:latin typeface="Times New Roman" pitchFamily="18" charset="0"/>
                <a:cs typeface="Times New Roman" pitchFamily="18" charset="0"/>
              </a:rPr>
              <a:t>dùng</a:t>
            </a:r>
            <a:r>
              <a:rPr lang="en-US" sz="2400" i="1" dirty="0" smtClean="0">
                <a:latin typeface="Times New Roman" pitchFamily="18" charset="0"/>
                <a:cs typeface="Times New Roman" pitchFamily="18" charset="0"/>
              </a:rPr>
              <a:t>.</a:t>
            </a:r>
          </a:p>
          <a:p>
            <a:pPr algn="just"/>
            <a:r>
              <a:rPr lang="vi-VN" sz="2400" i="1" dirty="0">
                <a:latin typeface="Times New Roman" pitchFamily="18" charset="0"/>
                <a:cs typeface="Times New Roman" pitchFamily="18" charset="0"/>
              </a:rPr>
              <a:t>Các nơi làm việc được bố trí theo nguyên tắc đối </a:t>
            </a:r>
            <a:r>
              <a:rPr lang="vi-VN" sz="2400" i="1" dirty="0" smtClean="0">
                <a:latin typeface="Times New Roman" pitchFamily="18" charset="0"/>
                <a:cs typeface="Times New Roman" pitchFamily="18" charset="0"/>
              </a:rPr>
              <a:t>tượng</a:t>
            </a:r>
            <a:r>
              <a:rPr lang="en-US" sz="2400" i="1" dirty="0" smtClean="0">
                <a:latin typeface="Times New Roman" pitchFamily="18" charset="0"/>
                <a:cs typeface="Times New Roman" pitchFamily="18" charset="0"/>
              </a:rPr>
              <a:t>.</a:t>
            </a:r>
          </a:p>
          <a:p>
            <a:pPr algn="just"/>
            <a:r>
              <a:rPr lang="vi-VN" sz="2400" i="1" dirty="0">
                <a:latin typeface="Times New Roman" pitchFamily="18" charset="0"/>
                <a:cs typeface="Times New Roman" pitchFamily="18" charset="0"/>
              </a:rPr>
              <a:t>Công nhân được chuyên môn hóa </a:t>
            </a:r>
            <a:r>
              <a:rPr lang="vi-VN" sz="2400" i="1" dirty="0" smtClean="0">
                <a:latin typeface="Times New Roman" pitchFamily="18" charset="0"/>
                <a:cs typeface="Times New Roman" pitchFamily="18" charset="0"/>
              </a:rPr>
              <a:t>cao</a:t>
            </a:r>
            <a:r>
              <a:rPr lang="en-US" sz="2400" i="1" dirty="0" smtClean="0">
                <a:latin typeface="Times New Roman" pitchFamily="18" charset="0"/>
                <a:cs typeface="Times New Roman" pitchFamily="18" charset="0"/>
              </a:rPr>
              <a:t>.</a:t>
            </a:r>
          </a:p>
          <a:p>
            <a:pPr algn="just"/>
            <a:r>
              <a:rPr lang="vi-VN" sz="2400" i="1" dirty="0">
                <a:latin typeface="Times New Roman" pitchFamily="18" charset="0"/>
                <a:cs typeface="Times New Roman" pitchFamily="18" charset="0"/>
              </a:rPr>
              <a:t>Đường đi của sản phẩm ngắn, ít quanh co, sản phẩm dở dang </a:t>
            </a:r>
            <a:r>
              <a:rPr lang="vi-VN" sz="2400" i="1" dirty="0" smtClean="0">
                <a:latin typeface="Times New Roman" pitchFamily="18" charset="0"/>
                <a:cs typeface="Times New Roman" pitchFamily="18" charset="0"/>
              </a:rPr>
              <a:t>ít</a:t>
            </a:r>
            <a:r>
              <a:rPr lang="en-US" sz="2400" i="1" dirty="0" smtClean="0">
                <a:latin typeface="Times New Roman" pitchFamily="18" charset="0"/>
                <a:cs typeface="Times New Roman" pitchFamily="18" charset="0"/>
              </a:rPr>
              <a:t>.</a:t>
            </a:r>
            <a:endParaRPr lang="vi-VN" sz="2400" i="1" dirty="0" smtClean="0">
              <a:latin typeface="Times New Roman" pitchFamily="18" charset="0"/>
              <a:cs typeface="Times New Roman" pitchFamily="18" charset="0"/>
            </a:endParaRPr>
          </a:p>
          <a:p>
            <a:pPr algn="just"/>
            <a:r>
              <a:rPr lang="vi-VN" sz="2400" i="1" dirty="0">
                <a:latin typeface="Times New Roman" pitchFamily="18" charset="0"/>
                <a:cs typeface="Times New Roman" pitchFamily="18" charset="0"/>
              </a:rPr>
              <a:t>Kết quả sản xuất được hạch toán đơn giản và khá chính xác.</a:t>
            </a:r>
          </a:p>
          <a:p>
            <a:pPr algn="just"/>
            <a:r>
              <a:rPr lang="vi-VN" sz="2400" b="1" i="1" dirty="0" smtClean="0">
                <a:latin typeface="Times New Roman" pitchFamily="18" charset="0"/>
                <a:cs typeface="Times New Roman" pitchFamily="18" charset="0"/>
              </a:rPr>
              <a:t>b. Loại hình sản xuất hàng loạt.</a:t>
            </a:r>
          </a:p>
          <a:p>
            <a:pPr algn="just"/>
            <a:r>
              <a:rPr lang="vi-VN" sz="2400" i="1" dirty="0" smtClean="0">
                <a:latin typeface="Times New Roman" pitchFamily="18" charset="0"/>
                <a:cs typeface="Times New Roman" pitchFamily="18" charset="0"/>
              </a:rPr>
              <a:t>Nơi </a:t>
            </a:r>
            <a:r>
              <a:rPr lang="vi-VN" sz="2400" i="1" dirty="0">
                <a:latin typeface="Times New Roman" pitchFamily="18" charset="0"/>
                <a:cs typeface="Times New Roman" pitchFamily="18" charset="0"/>
              </a:rPr>
              <a:t>làm việc được phân công chế biến một số loại chi tiết, bước công việc khác nhau.</a:t>
            </a:r>
          </a:p>
          <a:p>
            <a:pPr algn="just"/>
            <a:r>
              <a:rPr lang="vi-VN" sz="2400" i="1" dirty="0">
                <a:latin typeface="Times New Roman" pitchFamily="18" charset="0"/>
                <a:cs typeface="Times New Roman" pitchFamily="18" charset="0"/>
              </a:rPr>
              <a:t>Các chi tiết, bước công việc này thay nhau lần lượt chế biến </a:t>
            </a:r>
            <a:r>
              <a:rPr lang="vi-VN" sz="2400" i="1" dirty="0" smtClean="0">
                <a:latin typeface="Times New Roman" pitchFamily="18" charset="0"/>
                <a:cs typeface="Times New Roman" pitchFamily="18" charset="0"/>
              </a:rPr>
              <a:t>định </a:t>
            </a:r>
            <a:r>
              <a:rPr lang="vi-VN" sz="2400" i="1" dirty="0">
                <a:latin typeface="Times New Roman" pitchFamily="18" charset="0"/>
                <a:cs typeface="Times New Roman" pitchFamily="18" charset="0"/>
              </a:rPr>
              <a:t>kỳ</a:t>
            </a:r>
            <a:r>
              <a:rPr lang="vi-VN" sz="2400" i="1" dirty="0" smtClean="0">
                <a:latin typeface="Times New Roman" pitchFamily="18" charset="0"/>
                <a:cs typeface="Times New Roman" pitchFamily="18" charset="0"/>
              </a:rPr>
              <a:t>.</a:t>
            </a:r>
            <a:endParaRPr lang="vi-VN" sz="2400" i="1" dirty="0">
              <a:latin typeface="Times New Roman" pitchFamily="18" charset="0"/>
              <a:cs typeface="Times New Roman" pitchFamily="18" charset="0"/>
            </a:endParaRPr>
          </a:p>
        </p:txBody>
      </p:sp>
    </p:spTree>
    <p:extLst>
      <p:ext uri="{BB962C8B-B14F-4D97-AF65-F5344CB8AC3E}">
        <p14:creationId xmlns:p14="http://schemas.microsoft.com/office/powerpoint/2010/main" val="2032339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anim calcmode="lin" valueType="num">
                                      <p:cBhvr additive="base">
                                        <p:cTn id="19" dur="500" fill="hold"/>
                                        <p:tgtEl>
                                          <p:spTgt spid="6">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6">
                                            <p:txEl>
                                              <p:pRg st="2" end="2"/>
                                            </p:txEl>
                                          </p:spTgt>
                                        </p:tgtEl>
                                        <p:attrNameLst>
                                          <p:attrName>style.visibility</p:attrName>
                                        </p:attrNameLst>
                                      </p:cBhvr>
                                      <p:to>
                                        <p:strVal val="visible"/>
                                      </p:to>
                                    </p:set>
                                    <p:anim calcmode="lin" valueType="num">
                                      <p:cBhvr additive="base">
                                        <p:cTn id="25" dur="500" fill="hold"/>
                                        <p:tgtEl>
                                          <p:spTgt spid="6">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additive="base">
                                        <p:cTn id="31" dur="500" fill="hold"/>
                                        <p:tgtEl>
                                          <p:spTgt spid="6">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6">
                                            <p:txEl>
                                              <p:pRg st="4" end="4"/>
                                            </p:txEl>
                                          </p:spTgt>
                                        </p:tgtEl>
                                        <p:attrNameLst>
                                          <p:attrName>style.visibility</p:attrName>
                                        </p:attrNameLst>
                                      </p:cBhvr>
                                      <p:to>
                                        <p:strVal val="visible"/>
                                      </p:to>
                                    </p:set>
                                    <p:anim calcmode="lin" valueType="num">
                                      <p:cBhvr additive="base">
                                        <p:cTn id="37" dur="500" fill="hold"/>
                                        <p:tgtEl>
                                          <p:spTgt spid="6">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6">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6">
                                            <p:txEl>
                                              <p:pRg st="5" end="5"/>
                                            </p:txEl>
                                          </p:spTgt>
                                        </p:tgtEl>
                                        <p:attrNameLst>
                                          <p:attrName>style.visibility</p:attrName>
                                        </p:attrNameLst>
                                      </p:cBhvr>
                                      <p:to>
                                        <p:strVal val="visible"/>
                                      </p:to>
                                    </p:set>
                                    <p:anim calcmode="lin" valueType="num">
                                      <p:cBhvr additive="base">
                                        <p:cTn id="43" dur="500" fill="hold"/>
                                        <p:tgtEl>
                                          <p:spTgt spid="6">
                                            <p:txEl>
                                              <p:pRg st="5" end="5"/>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6">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6">
                                            <p:txEl>
                                              <p:pRg st="6" end="6"/>
                                            </p:txEl>
                                          </p:spTgt>
                                        </p:tgtEl>
                                        <p:attrNameLst>
                                          <p:attrName>style.visibility</p:attrName>
                                        </p:attrNameLst>
                                      </p:cBhvr>
                                      <p:to>
                                        <p:strVal val="visible"/>
                                      </p:to>
                                    </p:set>
                                    <p:anim calcmode="lin" valueType="num">
                                      <p:cBhvr additive="base">
                                        <p:cTn id="49" dur="500" fill="hold"/>
                                        <p:tgtEl>
                                          <p:spTgt spid="6">
                                            <p:txEl>
                                              <p:pRg st="6" end="6"/>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6">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6">
                                            <p:txEl>
                                              <p:pRg st="7" end="7"/>
                                            </p:txEl>
                                          </p:spTgt>
                                        </p:tgtEl>
                                        <p:attrNameLst>
                                          <p:attrName>style.visibility</p:attrName>
                                        </p:attrNameLst>
                                      </p:cBhvr>
                                      <p:to>
                                        <p:strVal val="visible"/>
                                      </p:to>
                                    </p:set>
                                    <p:anim calcmode="lin" valueType="num">
                                      <p:cBhvr additive="base">
                                        <p:cTn id="55" dur="500" fill="hold"/>
                                        <p:tgtEl>
                                          <p:spTgt spid="6">
                                            <p:txEl>
                                              <p:pRg st="7" end="7"/>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6">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6">
                                            <p:txEl>
                                              <p:pRg st="8" end="8"/>
                                            </p:txEl>
                                          </p:spTgt>
                                        </p:tgtEl>
                                        <p:attrNameLst>
                                          <p:attrName>style.visibility</p:attrName>
                                        </p:attrNameLst>
                                      </p:cBhvr>
                                      <p:to>
                                        <p:strVal val="visible"/>
                                      </p:to>
                                    </p:set>
                                    <p:anim calcmode="lin" valueType="num">
                                      <p:cBhvr additive="base">
                                        <p:cTn id="61" dur="500" fill="hold"/>
                                        <p:tgtEl>
                                          <p:spTgt spid="6">
                                            <p:txEl>
                                              <p:pRg st="8" end="8"/>
                                            </p:txEl>
                                          </p:spTgt>
                                        </p:tgtEl>
                                        <p:attrNameLst>
                                          <p:attrName>ppt_x</p:attrName>
                                        </p:attrNameLst>
                                      </p:cBhvr>
                                      <p:tavLst>
                                        <p:tav tm="0">
                                          <p:val>
                                            <p:strVal val="0-#ppt_w/2"/>
                                          </p:val>
                                        </p:tav>
                                        <p:tav tm="100000">
                                          <p:val>
                                            <p:strVal val="#ppt_x"/>
                                          </p:val>
                                        </p:tav>
                                      </p:tavLst>
                                    </p:anim>
                                    <p:anim calcmode="lin" valueType="num">
                                      <p:cBhvr additive="base">
                                        <p:cTn id="62" dur="500" fill="hold"/>
                                        <p:tgtEl>
                                          <p:spTgt spid="6">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6">
                                            <p:txEl>
                                              <p:pRg st="9" end="9"/>
                                            </p:txEl>
                                          </p:spTgt>
                                        </p:tgtEl>
                                        <p:attrNameLst>
                                          <p:attrName>style.visibility</p:attrName>
                                        </p:attrNameLst>
                                      </p:cBhvr>
                                      <p:to>
                                        <p:strVal val="visible"/>
                                      </p:to>
                                    </p:set>
                                    <p:anim calcmode="lin" valueType="num">
                                      <p:cBhvr additive="base">
                                        <p:cTn id="67" dur="500" fill="hold"/>
                                        <p:tgtEl>
                                          <p:spTgt spid="6">
                                            <p:txEl>
                                              <p:pRg st="9" end="9"/>
                                            </p:txEl>
                                          </p:spTgt>
                                        </p:tgtEl>
                                        <p:attrNameLst>
                                          <p:attrName>ppt_x</p:attrName>
                                        </p:attrNameLst>
                                      </p:cBhvr>
                                      <p:tavLst>
                                        <p:tav tm="0">
                                          <p:val>
                                            <p:strVal val="0-#ppt_w/2"/>
                                          </p:val>
                                        </p:tav>
                                        <p:tav tm="100000">
                                          <p:val>
                                            <p:strVal val="#ppt_x"/>
                                          </p:val>
                                        </p:tav>
                                      </p:tavLst>
                                    </p:anim>
                                    <p:anim calcmode="lin" valueType="num">
                                      <p:cBhvr additive="base">
                                        <p:cTn id="68" dur="500" fill="hold"/>
                                        <p:tgtEl>
                                          <p:spTgt spid="6">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6">
                                            <p:txEl>
                                              <p:pRg st="10" end="10"/>
                                            </p:txEl>
                                          </p:spTgt>
                                        </p:tgtEl>
                                        <p:attrNameLst>
                                          <p:attrName>style.visibility</p:attrName>
                                        </p:attrNameLst>
                                      </p:cBhvr>
                                      <p:to>
                                        <p:strVal val="visible"/>
                                      </p:to>
                                    </p:set>
                                    <p:anim calcmode="lin" valueType="num">
                                      <p:cBhvr additive="base">
                                        <p:cTn id="73" dur="500" fill="hold"/>
                                        <p:tgtEl>
                                          <p:spTgt spid="6">
                                            <p:txEl>
                                              <p:pRg st="10" end="10"/>
                                            </p:txEl>
                                          </p:spTgt>
                                        </p:tgtEl>
                                        <p:attrNameLst>
                                          <p:attrName>ppt_x</p:attrName>
                                        </p:attrNameLst>
                                      </p:cBhvr>
                                      <p:tavLst>
                                        <p:tav tm="0">
                                          <p:val>
                                            <p:strVal val="0-#ppt_w/2"/>
                                          </p:val>
                                        </p:tav>
                                        <p:tav tm="100000">
                                          <p:val>
                                            <p:strVal val="#ppt_x"/>
                                          </p:val>
                                        </p:tav>
                                      </p:tavLst>
                                    </p:anim>
                                    <p:anim calcmode="lin" valueType="num">
                                      <p:cBhvr additive="base">
                                        <p:cTn id="74" dur="500" fill="hold"/>
                                        <p:tgtEl>
                                          <p:spTgt spid="6">
                                            <p:txEl>
                                              <p:pRg st="10" end="10"/>
                                            </p:txEl>
                                          </p:spTgt>
                                        </p:tgtEl>
                                        <p:attrNameLst>
                                          <p:attrName>ppt_y</p:attrName>
                                        </p:attrNameLst>
                                      </p:cBhvr>
                                      <p:tavLst>
                                        <p:tav tm="0">
                                          <p:val>
                                            <p:strVal val="#ppt_y"/>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6">
                                            <p:txEl>
                                              <p:pRg st="11" end="11"/>
                                            </p:txEl>
                                          </p:spTgt>
                                        </p:tgtEl>
                                        <p:attrNameLst>
                                          <p:attrName>style.visibility</p:attrName>
                                        </p:attrNameLst>
                                      </p:cBhvr>
                                      <p:to>
                                        <p:strVal val="visible"/>
                                      </p:to>
                                    </p:set>
                                    <p:anim calcmode="lin" valueType="num">
                                      <p:cBhvr additive="base">
                                        <p:cTn id="79" dur="500" fill="hold"/>
                                        <p:tgtEl>
                                          <p:spTgt spid="6">
                                            <p:txEl>
                                              <p:pRg st="11" end="11"/>
                                            </p:txEl>
                                          </p:spTgt>
                                        </p:tgtEl>
                                        <p:attrNameLst>
                                          <p:attrName>ppt_x</p:attrName>
                                        </p:attrNameLst>
                                      </p:cBhvr>
                                      <p:tavLst>
                                        <p:tav tm="0">
                                          <p:val>
                                            <p:strVal val="0-#ppt_w/2"/>
                                          </p:val>
                                        </p:tav>
                                        <p:tav tm="100000">
                                          <p:val>
                                            <p:strVal val="#ppt_x"/>
                                          </p:val>
                                        </p:tav>
                                      </p:tavLst>
                                    </p:anim>
                                    <p:anim calcmode="lin" valueType="num">
                                      <p:cBhvr additive="base">
                                        <p:cTn id="80" dur="500" fill="hold"/>
                                        <p:tgtEl>
                                          <p:spTgt spid="6">
                                            <p:txEl>
                                              <p:pRg st="11" end="1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P spid="6" grpId="0" uiExpand="1" build="allAtOnce"/>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10" y="18862"/>
            <a:ext cx="9147110" cy="400110"/>
          </a:xfrm>
          <a:prstGeom prst="rect">
            <a:avLst/>
          </a:prstGeom>
        </p:spPr>
        <p:txBody>
          <a:bodyPr wrap="square">
            <a:spAutoFit/>
          </a:bodyPr>
          <a:lstStyle/>
          <a:p>
            <a:r>
              <a:rPr lang="en-US" sz="2000" b="1" dirty="0" smtClean="0">
                <a:latin typeface="Times New Roman" pitchFamily="18" charset="0"/>
                <a:cs typeface="Times New Roman" pitchFamily="18" charset="0"/>
              </a:rPr>
              <a:t>KHÁI NIỆM CHUNG VỀ TỔ CHỨC VÀ QUẢN LÝ SẢN XUẤT</a:t>
            </a:r>
            <a:endParaRPr lang="en-US" sz="2000" dirty="0">
              <a:latin typeface="Times New Roman" pitchFamily="18" charset="0"/>
              <a:cs typeface="Times New Roman" pitchFamily="18" charset="0"/>
            </a:endParaRPr>
          </a:p>
        </p:txBody>
      </p:sp>
      <p:sp>
        <p:nvSpPr>
          <p:cNvPr id="5" name="Rectangle 4"/>
          <p:cNvSpPr/>
          <p:nvPr/>
        </p:nvSpPr>
        <p:spPr>
          <a:xfrm>
            <a:off x="0" y="447480"/>
            <a:ext cx="9144000" cy="461665"/>
          </a:xfrm>
          <a:prstGeom prst="rect">
            <a:avLst/>
          </a:prstGeom>
        </p:spPr>
        <p:txBody>
          <a:bodyPr wrap="square">
            <a:spAutoFit/>
          </a:bodyPr>
          <a:lstStyle/>
          <a:p>
            <a:pPr algn="just"/>
            <a:r>
              <a:rPr lang="en-US" sz="2400" b="1" i="1" dirty="0" smtClean="0">
                <a:latin typeface="Times New Roman" pitchFamily="18" charset="0"/>
                <a:cs typeface="Times New Roman" pitchFamily="18" charset="0"/>
              </a:rPr>
              <a:t>9 </a:t>
            </a:r>
            <a:r>
              <a:rPr lang="vi-VN" sz="2400" b="1" i="1" dirty="0">
                <a:latin typeface="Times New Roman" pitchFamily="18" charset="0"/>
                <a:cs typeface="Times New Roman" pitchFamily="18" charset="0"/>
              </a:rPr>
              <a:t>Loại hình sản </a:t>
            </a:r>
            <a:r>
              <a:rPr lang="vi-VN" sz="2400" b="1" i="1" dirty="0" smtClean="0">
                <a:latin typeface="Times New Roman" pitchFamily="18" charset="0"/>
                <a:cs typeface="Times New Roman" pitchFamily="18" charset="0"/>
              </a:rPr>
              <a:t>xuất</a:t>
            </a:r>
            <a:endParaRPr lang="en-US" sz="2400" dirty="0">
              <a:latin typeface="Times New Roman" pitchFamily="18" charset="0"/>
              <a:cs typeface="Times New Roman" pitchFamily="18" charset="0"/>
            </a:endParaRPr>
          </a:p>
        </p:txBody>
      </p:sp>
      <p:sp>
        <p:nvSpPr>
          <p:cNvPr id="6" name="Rectangle 5"/>
          <p:cNvSpPr/>
          <p:nvPr/>
        </p:nvSpPr>
        <p:spPr>
          <a:xfrm>
            <a:off x="0" y="922178"/>
            <a:ext cx="9144000" cy="6001643"/>
          </a:xfrm>
          <a:prstGeom prst="rect">
            <a:avLst/>
          </a:prstGeom>
        </p:spPr>
        <p:txBody>
          <a:bodyPr wrap="square">
            <a:spAutoFit/>
          </a:bodyPr>
          <a:lstStyle/>
          <a:p>
            <a:pPr algn="just"/>
            <a:r>
              <a:rPr lang="en-US" sz="2400" b="1" i="1" dirty="0" smtClean="0">
                <a:latin typeface="Times New Roman" pitchFamily="18" charset="0"/>
                <a:cs typeface="Times New Roman" pitchFamily="18" charset="0"/>
              </a:rPr>
              <a:t>9.</a:t>
            </a:r>
            <a:r>
              <a:rPr lang="vi-VN" sz="2400" b="1" i="1" dirty="0" smtClean="0">
                <a:latin typeface="Times New Roman" pitchFamily="18" charset="0"/>
                <a:cs typeface="Times New Roman" pitchFamily="18" charset="0"/>
              </a:rPr>
              <a:t>2 </a:t>
            </a:r>
            <a:r>
              <a:rPr lang="vi-VN" sz="2400" b="1" i="1" dirty="0">
                <a:latin typeface="Times New Roman" pitchFamily="18" charset="0"/>
                <a:cs typeface="Times New Roman" pitchFamily="18" charset="0"/>
              </a:rPr>
              <a:t>Đặc điểm các loại hình sản </a:t>
            </a:r>
            <a:r>
              <a:rPr lang="vi-VN" sz="2400" b="1" i="1" dirty="0" smtClean="0">
                <a:latin typeface="Times New Roman" pitchFamily="18" charset="0"/>
                <a:cs typeface="Times New Roman" pitchFamily="18" charset="0"/>
              </a:rPr>
              <a:t>xuất</a:t>
            </a:r>
            <a:endParaRPr lang="en-US" sz="2400" b="1" i="1" dirty="0" smtClean="0">
              <a:latin typeface="Times New Roman" pitchFamily="18" charset="0"/>
              <a:cs typeface="Times New Roman" pitchFamily="18" charset="0"/>
            </a:endParaRPr>
          </a:p>
          <a:p>
            <a:pPr algn="just"/>
            <a:r>
              <a:rPr lang="vi-VN" sz="2400" b="1" i="1" dirty="0">
                <a:latin typeface="Times New Roman" pitchFamily="18" charset="0"/>
                <a:cs typeface="Times New Roman" pitchFamily="18" charset="0"/>
              </a:rPr>
              <a:t>c. Loại hình sản xuất đơn chiếc</a:t>
            </a:r>
            <a:r>
              <a:rPr lang="en-US" sz="2400" b="1" i="1" dirty="0">
                <a:latin typeface="Times New Roman" pitchFamily="18" charset="0"/>
                <a:cs typeface="Times New Roman" pitchFamily="18" charset="0"/>
              </a:rPr>
              <a:t>.</a:t>
            </a:r>
          </a:p>
          <a:p>
            <a:pPr algn="just"/>
            <a:r>
              <a:rPr lang="vi-VN" sz="2400" i="1" dirty="0">
                <a:latin typeface="Times New Roman" pitchFamily="18" charset="0"/>
                <a:cs typeface="Times New Roman" pitchFamily="18" charset="0"/>
              </a:rPr>
              <a:t>Thuộc sản xuất gián đoạn</a:t>
            </a:r>
            <a:r>
              <a:rPr lang="en-US" sz="2400" i="1" dirty="0">
                <a:latin typeface="Times New Roman" pitchFamily="18" charset="0"/>
                <a:cs typeface="Times New Roman" pitchFamily="18" charset="0"/>
              </a:rPr>
              <a:t>, có tính linh hoạt cao.</a:t>
            </a:r>
          </a:p>
          <a:p>
            <a:pPr algn="just"/>
            <a:r>
              <a:rPr lang="vi-VN" sz="2400" i="1" dirty="0">
                <a:latin typeface="Times New Roman" pitchFamily="18" charset="0"/>
                <a:cs typeface="Times New Roman" pitchFamily="18" charset="0"/>
              </a:rPr>
              <a:t>Nơi làm việc thực hiện chế biến nhiều loại chi tiết</a:t>
            </a:r>
            <a:r>
              <a:rPr lang="en-US" sz="2400" i="1" dirty="0">
                <a:latin typeface="Times New Roman" pitchFamily="18" charset="0"/>
                <a:cs typeface="Times New Roman" pitchFamily="18" charset="0"/>
              </a:rPr>
              <a:t>,</a:t>
            </a:r>
            <a:r>
              <a:rPr lang="vi-VN" sz="2400" i="1" dirty="0">
                <a:latin typeface="Times New Roman" pitchFamily="18" charset="0"/>
                <a:cs typeface="Times New Roman" pitchFamily="18" charset="0"/>
              </a:rPr>
              <a:t> bước công việc khác nhau</a:t>
            </a:r>
            <a:r>
              <a:rPr lang="en-US" sz="2400" i="1" dirty="0">
                <a:latin typeface="Times New Roman" pitchFamily="18" charset="0"/>
                <a:cs typeface="Times New Roman" pitchFamily="18" charset="0"/>
              </a:rPr>
              <a:t>.</a:t>
            </a:r>
          </a:p>
          <a:p>
            <a:pPr algn="just"/>
            <a:r>
              <a:rPr lang="vi-VN" sz="2400" i="1" dirty="0">
                <a:latin typeface="Times New Roman" pitchFamily="18" charset="0"/>
                <a:cs typeface="Times New Roman" pitchFamily="18" charset="0"/>
              </a:rPr>
              <a:t>Mỗi loại chi tiết được chế biến với khối lượng rất ít, thậm chí có khi chỉ một chiếc</a:t>
            </a:r>
            <a:r>
              <a:rPr lang="en-US" sz="2400" i="1" dirty="0">
                <a:latin typeface="Times New Roman" pitchFamily="18" charset="0"/>
                <a:cs typeface="Times New Roman" pitchFamily="18" charset="0"/>
              </a:rPr>
              <a:t>.</a:t>
            </a:r>
          </a:p>
          <a:p>
            <a:pPr algn="just"/>
            <a:r>
              <a:rPr lang="vi-VN" sz="2400" i="1" dirty="0">
                <a:latin typeface="Times New Roman" pitchFamily="18" charset="0"/>
                <a:cs typeface="Times New Roman" pitchFamily="18" charset="0"/>
              </a:rPr>
              <a:t>Nơi làm việc không chuyên môn hóa, được bố trí theo nguyên tác công nghệ.</a:t>
            </a:r>
          </a:p>
          <a:p>
            <a:pPr algn="just"/>
            <a:r>
              <a:rPr lang="vi-VN" sz="2400" i="1" dirty="0">
                <a:latin typeface="Times New Roman" pitchFamily="18" charset="0"/>
                <a:cs typeface="Times New Roman" pitchFamily="18" charset="0"/>
              </a:rPr>
              <a:t>Máy móc thiết bị vạn năng</a:t>
            </a:r>
            <a:r>
              <a:rPr lang="en-US" sz="2400" i="1" dirty="0">
                <a:latin typeface="Times New Roman" pitchFamily="18" charset="0"/>
                <a:cs typeface="Times New Roman" pitchFamily="18" charset="0"/>
              </a:rPr>
              <a:t>.</a:t>
            </a:r>
            <a:endParaRPr lang="vi-VN" sz="2400" i="1" dirty="0">
              <a:latin typeface="Times New Roman" pitchFamily="18" charset="0"/>
              <a:cs typeface="Times New Roman" pitchFamily="18" charset="0"/>
            </a:endParaRPr>
          </a:p>
          <a:p>
            <a:pPr algn="just"/>
            <a:r>
              <a:rPr lang="vi-VN" sz="2400" b="1" i="1" dirty="0">
                <a:latin typeface="Times New Roman" pitchFamily="18" charset="0"/>
                <a:cs typeface="Times New Roman" pitchFamily="18" charset="0"/>
              </a:rPr>
              <a:t>d. Loại hình sản xuất dự án.</a:t>
            </a:r>
            <a:endParaRPr lang="en-US" sz="2400" b="1" i="1" dirty="0" smtClean="0">
              <a:latin typeface="Times New Roman" pitchFamily="18" charset="0"/>
              <a:cs typeface="Times New Roman" pitchFamily="18" charset="0"/>
            </a:endParaRPr>
          </a:p>
          <a:p>
            <a:pPr algn="just"/>
            <a:r>
              <a:rPr lang="vi-VN" sz="2400" i="1" dirty="0" smtClean="0">
                <a:latin typeface="Times New Roman" pitchFamily="18" charset="0"/>
                <a:cs typeface="Times New Roman" pitchFamily="18" charset="0"/>
              </a:rPr>
              <a:t>Là loại </a:t>
            </a:r>
            <a:r>
              <a:rPr lang="vi-VN" sz="2400" i="1" dirty="0">
                <a:latin typeface="Times New Roman" pitchFamily="18" charset="0"/>
                <a:cs typeface="Times New Roman" pitchFamily="18" charset="0"/>
              </a:rPr>
              <a:t>sản xuất gián đoạn, </a:t>
            </a:r>
            <a:r>
              <a:rPr lang="vi-VN" sz="2400" i="1" dirty="0" smtClean="0">
                <a:latin typeface="Times New Roman" pitchFamily="18" charset="0"/>
                <a:cs typeface="Times New Roman" pitchFamily="18" charset="0"/>
              </a:rPr>
              <a:t>nơi </a:t>
            </a:r>
            <a:r>
              <a:rPr lang="vi-VN" sz="2400" i="1" dirty="0">
                <a:latin typeface="Times New Roman" pitchFamily="18" charset="0"/>
                <a:cs typeface="Times New Roman" pitchFamily="18" charset="0"/>
              </a:rPr>
              <a:t>làm việc tồn tại trong khoảng thời gian ngắn theo quá trình công nghệ sản xuất </a:t>
            </a:r>
            <a:r>
              <a:rPr lang="en-US" sz="2400" i="1" dirty="0" smtClean="0">
                <a:latin typeface="Times New Roman" pitchFamily="18" charset="0"/>
                <a:cs typeface="Times New Roman" pitchFamily="18" charset="0"/>
              </a:rPr>
              <a:t> </a:t>
            </a:r>
            <a:r>
              <a:rPr lang="vi-VN" sz="2400" i="1" dirty="0" smtClean="0">
                <a:latin typeface="Times New Roman" pitchFamily="18" charset="0"/>
                <a:cs typeface="Times New Roman" pitchFamily="18" charset="0"/>
              </a:rPr>
              <a:t>một sản </a:t>
            </a:r>
            <a:r>
              <a:rPr lang="vi-VN" sz="2400" i="1" dirty="0">
                <a:latin typeface="Times New Roman" pitchFamily="18" charset="0"/>
                <a:cs typeface="Times New Roman" pitchFamily="18" charset="0"/>
              </a:rPr>
              <a:t>phẩm hay đơn </a:t>
            </a:r>
            <a:r>
              <a:rPr lang="vi-VN" sz="2400" i="1" dirty="0" smtClean="0">
                <a:latin typeface="Times New Roman" pitchFamily="18" charset="0"/>
                <a:cs typeface="Times New Roman" pitchFamily="18" charset="0"/>
              </a:rPr>
              <a:t>hàng.</a:t>
            </a:r>
          </a:p>
          <a:p>
            <a:pPr algn="just"/>
            <a:r>
              <a:rPr lang="vi-VN" sz="2400" i="1" dirty="0" smtClean="0">
                <a:latin typeface="Times New Roman" pitchFamily="18" charset="0"/>
                <a:cs typeface="Times New Roman" pitchFamily="18" charset="0"/>
              </a:rPr>
              <a:t>Máy móc </a:t>
            </a:r>
            <a:r>
              <a:rPr lang="vi-VN" sz="2400" i="1" dirty="0">
                <a:latin typeface="Times New Roman" pitchFamily="18" charset="0"/>
                <a:cs typeface="Times New Roman" pitchFamily="18" charset="0"/>
              </a:rPr>
              <a:t>thiết bị, công nhân thường phải phân công theo công việc, khi công việc kết thúc có thể giải tán lực lượng lao động này hoặc di chuyển đến các công việc khác</a:t>
            </a:r>
            <a:r>
              <a:rPr lang="en-US" sz="2400" i="1" dirty="0" smtClean="0">
                <a:latin typeface="Times New Roman" pitchFamily="18" charset="0"/>
                <a:cs typeface="Times New Roman" pitchFamily="18" charset="0"/>
              </a:rPr>
              <a:t>.</a:t>
            </a:r>
            <a:endParaRPr lang="en-US" sz="2400" i="1" dirty="0">
              <a:latin typeface="Times New Roman" pitchFamily="18" charset="0"/>
              <a:cs typeface="Times New Roman" pitchFamily="18" charset="0"/>
            </a:endParaRPr>
          </a:p>
        </p:txBody>
      </p:sp>
    </p:spTree>
    <p:extLst>
      <p:ext uri="{BB962C8B-B14F-4D97-AF65-F5344CB8AC3E}">
        <p14:creationId xmlns:p14="http://schemas.microsoft.com/office/powerpoint/2010/main" val="4291864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additive="base">
                                        <p:cTn id="11" dur="500" fill="hold"/>
                                        <p:tgtEl>
                                          <p:spTgt spid="6">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 calcmode="lin" valueType="num">
                                      <p:cBhvr additive="base">
                                        <p:cTn id="17" dur="500" fill="hold"/>
                                        <p:tgtEl>
                                          <p:spTgt spid="6">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additive="base">
                                        <p:cTn id="23" dur="500" fill="hold"/>
                                        <p:tgtEl>
                                          <p:spTgt spid="6">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6">
                                            <p:txEl>
                                              <p:pRg st="3" end="3"/>
                                            </p:txEl>
                                          </p:spTgt>
                                        </p:tgtEl>
                                        <p:attrNameLst>
                                          <p:attrName>style.visibility</p:attrName>
                                        </p:attrNameLst>
                                      </p:cBhvr>
                                      <p:to>
                                        <p:strVal val="visible"/>
                                      </p:to>
                                    </p:set>
                                    <p:anim calcmode="lin" valueType="num">
                                      <p:cBhvr additive="base">
                                        <p:cTn id="29" dur="500" fill="hold"/>
                                        <p:tgtEl>
                                          <p:spTgt spid="6">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6">
                                            <p:txEl>
                                              <p:pRg st="4" end="4"/>
                                            </p:txEl>
                                          </p:spTgt>
                                        </p:tgtEl>
                                        <p:attrNameLst>
                                          <p:attrName>style.visibility</p:attrName>
                                        </p:attrNameLst>
                                      </p:cBhvr>
                                      <p:to>
                                        <p:strVal val="visible"/>
                                      </p:to>
                                    </p:set>
                                    <p:anim calcmode="lin" valueType="num">
                                      <p:cBhvr additive="base">
                                        <p:cTn id="35" dur="500" fill="hold"/>
                                        <p:tgtEl>
                                          <p:spTgt spid="6">
                                            <p:txEl>
                                              <p:pRg st="4" end="4"/>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6">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6">
                                            <p:txEl>
                                              <p:pRg st="5" end="5"/>
                                            </p:txEl>
                                          </p:spTgt>
                                        </p:tgtEl>
                                        <p:attrNameLst>
                                          <p:attrName>style.visibility</p:attrName>
                                        </p:attrNameLst>
                                      </p:cBhvr>
                                      <p:to>
                                        <p:strVal val="visible"/>
                                      </p:to>
                                    </p:set>
                                    <p:anim calcmode="lin" valueType="num">
                                      <p:cBhvr additive="base">
                                        <p:cTn id="41" dur="500" fill="hold"/>
                                        <p:tgtEl>
                                          <p:spTgt spid="6">
                                            <p:txEl>
                                              <p:pRg st="5" end="5"/>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6">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0" nodeType="clickEffect">
                                  <p:stCondLst>
                                    <p:cond delay="0"/>
                                  </p:stCondLst>
                                  <p:childTnLst>
                                    <p:set>
                                      <p:cBhvr>
                                        <p:cTn id="46" dur="1" fill="hold">
                                          <p:stCondLst>
                                            <p:cond delay="0"/>
                                          </p:stCondLst>
                                        </p:cTn>
                                        <p:tgtEl>
                                          <p:spTgt spid="6">
                                            <p:txEl>
                                              <p:pRg st="6" end="6"/>
                                            </p:txEl>
                                          </p:spTgt>
                                        </p:tgtEl>
                                        <p:attrNameLst>
                                          <p:attrName>style.visibility</p:attrName>
                                        </p:attrNameLst>
                                      </p:cBhvr>
                                      <p:to>
                                        <p:strVal val="visible"/>
                                      </p:to>
                                    </p:set>
                                    <p:anim calcmode="lin" valueType="num">
                                      <p:cBhvr additive="base">
                                        <p:cTn id="47" dur="500" fill="hold"/>
                                        <p:tgtEl>
                                          <p:spTgt spid="6">
                                            <p:txEl>
                                              <p:pRg st="6" end="6"/>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6">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6">
                                            <p:txEl>
                                              <p:pRg st="7" end="7"/>
                                            </p:txEl>
                                          </p:spTgt>
                                        </p:tgtEl>
                                        <p:attrNameLst>
                                          <p:attrName>style.visibility</p:attrName>
                                        </p:attrNameLst>
                                      </p:cBhvr>
                                      <p:to>
                                        <p:strVal val="visible"/>
                                      </p:to>
                                    </p:set>
                                    <p:anim calcmode="lin" valueType="num">
                                      <p:cBhvr additive="base">
                                        <p:cTn id="53" dur="500" fill="hold"/>
                                        <p:tgtEl>
                                          <p:spTgt spid="6">
                                            <p:txEl>
                                              <p:pRg st="7" end="7"/>
                                            </p:txEl>
                                          </p:spTgt>
                                        </p:tgtEl>
                                        <p:attrNameLst>
                                          <p:attrName>ppt_x</p:attrName>
                                        </p:attrNameLst>
                                      </p:cBhvr>
                                      <p:tavLst>
                                        <p:tav tm="0">
                                          <p:val>
                                            <p:strVal val="0-#ppt_w/2"/>
                                          </p:val>
                                        </p:tav>
                                        <p:tav tm="100000">
                                          <p:val>
                                            <p:strVal val="#ppt_x"/>
                                          </p:val>
                                        </p:tav>
                                      </p:tavLst>
                                    </p:anim>
                                    <p:anim calcmode="lin" valueType="num">
                                      <p:cBhvr additive="base">
                                        <p:cTn id="54" dur="500" fill="hold"/>
                                        <p:tgtEl>
                                          <p:spTgt spid="6">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8" fill="hold" grpId="0" nodeType="clickEffect">
                                  <p:stCondLst>
                                    <p:cond delay="0"/>
                                  </p:stCondLst>
                                  <p:childTnLst>
                                    <p:set>
                                      <p:cBhvr>
                                        <p:cTn id="58" dur="1" fill="hold">
                                          <p:stCondLst>
                                            <p:cond delay="0"/>
                                          </p:stCondLst>
                                        </p:cTn>
                                        <p:tgtEl>
                                          <p:spTgt spid="6">
                                            <p:txEl>
                                              <p:pRg st="8" end="8"/>
                                            </p:txEl>
                                          </p:spTgt>
                                        </p:tgtEl>
                                        <p:attrNameLst>
                                          <p:attrName>style.visibility</p:attrName>
                                        </p:attrNameLst>
                                      </p:cBhvr>
                                      <p:to>
                                        <p:strVal val="visible"/>
                                      </p:to>
                                    </p:set>
                                    <p:anim calcmode="lin" valueType="num">
                                      <p:cBhvr additive="base">
                                        <p:cTn id="59" dur="500" fill="hold"/>
                                        <p:tgtEl>
                                          <p:spTgt spid="6">
                                            <p:txEl>
                                              <p:pRg st="8" end="8"/>
                                            </p:txEl>
                                          </p:spTgt>
                                        </p:tgtEl>
                                        <p:attrNameLst>
                                          <p:attrName>ppt_x</p:attrName>
                                        </p:attrNameLst>
                                      </p:cBhvr>
                                      <p:tavLst>
                                        <p:tav tm="0">
                                          <p:val>
                                            <p:strVal val="0-#ppt_w/2"/>
                                          </p:val>
                                        </p:tav>
                                        <p:tav tm="100000">
                                          <p:val>
                                            <p:strVal val="#ppt_x"/>
                                          </p:val>
                                        </p:tav>
                                      </p:tavLst>
                                    </p:anim>
                                    <p:anim calcmode="lin" valueType="num">
                                      <p:cBhvr additive="base">
                                        <p:cTn id="60" dur="500" fill="hold"/>
                                        <p:tgtEl>
                                          <p:spTgt spid="6">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8" fill="hold" grpId="0" nodeType="clickEffect">
                                  <p:stCondLst>
                                    <p:cond delay="0"/>
                                  </p:stCondLst>
                                  <p:childTnLst>
                                    <p:set>
                                      <p:cBhvr>
                                        <p:cTn id="64" dur="1" fill="hold">
                                          <p:stCondLst>
                                            <p:cond delay="0"/>
                                          </p:stCondLst>
                                        </p:cTn>
                                        <p:tgtEl>
                                          <p:spTgt spid="6">
                                            <p:txEl>
                                              <p:pRg st="9" end="9"/>
                                            </p:txEl>
                                          </p:spTgt>
                                        </p:tgtEl>
                                        <p:attrNameLst>
                                          <p:attrName>style.visibility</p:attrName>
                                        </p:attrNameLst>
                                      </p:cBhvr>
                                      <p:to>
                                        <p:strVal val="visible"/>
                                      </p:to>
                                    </p:set>
                                    <p:anim calcmode="lin" valueType="num">
                                      <p:cBhvr additive="base">
                                        <p:cTn id="65" dur="500" fill="hold"/>
                                        <p:tgtEl>
                                          <p:spTgt spid="6">
                                            <p:txEl>
                                              <p:pRg st="9" end="9"/>
                                            </p:txEl>
                                          </p:spTgt>
                                        </p:tgtEl>
                                        <p:attrNameLst>
                                          <p:attrName>ppt_x</p:attrName>
                                        </p:attrNameLst>
                                      </p:cBhvr>
                                      <p:tavLst>
                                        <p:tav tm="0">
                                          <p:val>
                                            <p:strVal val="0-#ppt_w/2"/>
                                          </p:val>
                                        </p:tav>
                                        <p:tav tm="100000">
                                          <p:val>
                                            <p:strVal val="#ppt_x"/>
                                          </p:val>
                                        </p:tav>
                                      </p:tavLst>
                                    </p:anim>
                                    <p:anim calcmode="lin" valueType="num">
                                      <p:cBhvr additive="base">
                                        <p:cTn id="66" dur="500" fill="hold"/>
                                        <p:tgtEl>
                                          <p:spTgt spid="6">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P spid="6" grpId="0" uiExpand="1" build="allAtOnce"/>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10" y="18862"/>
            <a:ext cx="9147110" cy="400110"/>
          </a:xfrm>
          <a:prstGeom prst="rect">
            <a:avLst/>
          </a:prstGeom>
        </p:spPr>
        <p:txBody>
          <a:bodyPr wrap="square">
            <a:spAutoFit/>
          </a:bodyPr>
          <a:lstStyle/>
          <a:p>
            <a:r>
              <a:rPr lang="en-US" sz="2000" b="1" dirty="0" smtClean="0">
                <a:latin typeface="Times New Roman" pitchFamily="18" charset="0"/>
                <a:cs typeface="Times New Roman" pitchFamily="18" charset="0"/>
              </a:rPr>
              <a:t>KHÁI NIỆM CHUNG VỀ TỔ CHỨC VÀ QUẢN LÝ SẢN XUẤT</a:t>
            </a:r>
            <a:endParaRPr lang="en-US" sz="2000" dirty="0">
              <a:latin typeface="Times New Roman" pitchFamily="18" charset="0"/>
              <a:cs typeface="Times New Roman" pitchFamily="18" charset="0"/>
            </a:endParaRPr>
          </a:p>
        </p:txBody>
      </p:sp>
      <p:sp>
        <p:nvSpPr>
          <p:cNvPr id="5" name="Rectangle 4"/>
          <p:cNvSpPr/>
          <p:nvPr/>
        </p:nvSpPr>
        <p:spPr>
          <a:xfrm>
            <a:off x="0" y="447480"/>
            <a:ext cx="9144000" cy="461665"/>
          </a:xfrm>
          <a:prstGeom prst="rect">
            <a:avLst/>
          </a:prstGeom>
        </p:spPr>
        <p:txBody>
          <a:bodyPr wrap="square">
            <a:spAutoFit/>
          </a:bodyPr>
          <a:lstStyle/>
          <a:p>
            <a:pPr algn="just"/>
            <a:r>
              <a:rPr lang="en-US" sz="2400" b="1" i="1" dirty="0" smtClean="0">
                <a:latin typeface="Times New Roman" pitchFamily="18" charset="0"/>
                <a:cs typeface="Times New Roman" pitchFamily="18" charset="0"/>
              </a:rPr>
              <a:t>9 </a:t>
            </a:r>
            <a:r>
              <a:rPr lang="vi-VN" sz="2400" b="1" i="1" dirty="0">
                <a:latin typeface="Times New Roman" pitchFamily="18" charset="0"/>
                <a:cs typeface="Times New Roman" pitchFamily="18" charset="0"/>
              </a:rPr>
              <a:t>Loại hình sản </a:t>
            </a:r>
            <a:r>
              <a:rPr lang="vi-VN" sz="2400" b="1" i="1" dirty="0" smtClean="0">
                <a:latin typeface="Times New Roman" pitchFamily="18" charset="0"/>
                <a:cs typeface="Times New Roman" pitchFamily="18" charset="0"/>
              </a:rPr>
              <a:t>xuất</a:t>
            </a:r>
            <a:endParaRPr lang="en-US" sz="2400" dirty="0">
              <a:latin typeface="Times New Roman" pitchFamily="18" charset="0"/>
              <a:cs typeface="Times New Roman" pitchFamily="18" charset="0"/>
            </a:endParaRPr>
          </a:p>
        </p:txBody>
      </p:sp>
      <p:sp>
        <p:nvSpPr>
          <p:cNvPr id="6" name="Rectangle 5"/>
          <p:cNvSpPr/>
          <p:nvPr/>
        </p:nvSpPr>
        <p:spPr>
          <a:xfrm>
            <a:off x="0" y="922178"/>
            <a:ext cx="9144000" cy="6001643"/>
          </a:xfrm>
          <a:prstGeom prst="rect">
            <a:avLst/>
          </a:prstGeom>
        </p:spPr>
        <p:txBody>
          <a:bodyPr wrap="square">
            <a:spAutoFit/>
          </a:bodyPr>
          <a:lstStyle/>
          <a:p>
            <a:pPr algn="just"/>
            <a:r>
              <a:rPr lang="en-US" sz="2400" b="1" i="1" dirty="0" smtClean="0">
                <a:latin typeface="Times New Roman" pitchFamily="18" charset="0"/>
                <a:cs typeface="Times New Roman" pitchFamily="18" charset="0"/>
              </a:rPr>
              <a:t>9.3</a:t>
            </a:r>
            <a:r>
              <a:rPr lang="vi-VN" sz="2400" b="1" i="1" dirty="0">
                <a:latin typeface="Times New Roman" pitchFamily="18" charset="0"/>
                <a:cs typeface="Times New Roman" pitchFamily="18" charset="0"/>
              </a:rPr>
              <a:t> </a:t>
            </a:r>
            <a:r>
              <a:rPr lang="vi-VN" sz="2400" b="1" i="1" dirty="0" smtClean="0">
                <a:latin typeface="Times New Roman" pitchFamily="18" charset="0"/>
                <a:cs typeface="Times New Roman" pitchFamily="18" charset="0"/>
              </a:rPr>
              <a:t>Nhân tố </a:t>
            </a:r>
            <a:r>
              <a:rPr lang="vi-VN" sz="2400" b="1" i="1" dirty="0">
                <a:latin typeface="Times New Roman" pitchFamily="18" charset="0"/>
                <a:cs typeface="Times New Roman" pitchFamily="18" charset="0"/>
              </a:rPr>
              <a:t>ảnh hưởng đến loại hình sản </a:t>
            </a:r>
            <a:r>
              <a:rPr lang="vi-VN" sz="2400" b="1" i="1" dirty="0" smtClean="0">
                <a:latin typeface="Times New Roman" pitchFamily="18" charset="0"/>
                <a:cs typeface="Times New Roman" pitchFamily="18" charset="0"/>
              </a:rPr>
              <a:t>xuất</a:t>
            </a:r>
            <a:endParaRPr lang="en-US" sz="2400" b="1" i="1" dirty="0" smtClean="0">
              <a:latin typeface="Times New Roman" pitchFamily="18" charset="0"/>
              <a:cs typeface="Times New Roman" pitchFamily="18" charset="0"/>
            </a:endParaRPr>
          </a:p>
          <a:p>
            <a:pPr algn="just"/>
            <a:r>
              <a:rPr lang="vi-VN" sz="2400" b="1" i="1" dirty="0">
                <a:latin typeface="Times New Roman" pitchFamily="18" charset="0"/>
                <a:cs typeface="Times New Roman" pitchFamily="18" charset="0"/>
              </a:rPr>
              <a:t>a. Trình độ chuyên môn hóa của xí nghiệp</a:t>
            </a:r>
            <a:r>
              <a:rPr lang="en-US" sz="2400" b="1" i="1" dirty="0" smtClean="0">
                <a:latin typeface="Times New Roman" pitchFamily="18" charset="0"/>
                <a:cs typeface="Times New Roman" pitchFamily="18" charset="0"/>
              </a:rPr>
              <a:t>.</a:t>
            </a:r>
            <a:endParaRPr lang="en-US" sz="2400" b="1" i="1" dirty="0">
              <a:latin typeface="Times New Roman" pitchFamily="18" charset="0"/>
              <a:cs typeface="Times New Roman" pitchFamily="18" charset="0"/>
            </a:endParaRPr>
          </a:p>
          <a:p>
            <a:pPr algn="just"/>
            <a:r>
              <a:rPr lang="vi-VN" sz="2400" i="1" dirty="0" smtClean="0">
                <a:latin typeface="Times New Roman" pitchFamily="18" charset="0"/>
                <a:cs typeface="Times New Roman" pitchFamily="18" charset="0"/>
              </a:rPr>
              <a:t>Thể hiện </a:t>
            </a:r>
            <a:r>
              <a:rPr lang="vi-VN" sz="2400" i="1" dirty="0">
                <a:latin typeface="Times New Roman" pitchFamily="18" charset="0"/>
                <a:cs typeface="Times New Roman" pitchFamily="18" charset="0"/>
              </a:rPr>
              <a:t>ở chủng loại </a:t>
            </a:r>
            <a:r>
              <a:rPr lang="en-US" sz="2400" i="1" dirty="0" smtClean="0">
                <a:latin typeface="Times New Roman" pitchFamily="18" charset="0"/>
                <a:cs typeface="Times New Roman" pitchFamily="18" charset="0"/>
              </a:rPr>
              <a:t>SP</a:t>
            </a:r>
            <a:r>
              <a:rPr lang="vi-VN" sz="2400" i="1" dirty="0" smtClean="0">
                <a:latin typeface="Times New Roman" pitchFamily="18" charset="0"/>
                <a:cs typeface="Times New Roman" pitchFamily="18" charset="0"/>
              </a:rPr>
              <a:t> sản </a:t>
            </a:r>
            <a:r>
              <a:rPr lang="vi-VN" sz="2400" i="1" dirty="0">
                <a:latin typeface="Times New Roman" pitchFamily="18" charset="0"/>
                <a:cs typeface="Times New Roman" pitchFamily="18" charset="0"/>
              </a:rPr>
              <a:t>xuất ít và số lượng </a:t>
            </a:r>
            <a:r>
              <a:rPr lang="en-US" sz="2400" i="1" dirty="0" smtClean="0">
                <a:latin typeface="Times New Roman" pitchFamily="18" charset="0"/>
                <a:cs typeface="Times New Roman" pitchFamily="18" charset="0"/>
              </a:rPr>
              <a:t>SP</a:t>
            </a:r>
            <a:r>
              <a:rPr lang="vi-VN" sz="2400" i="1" dirty="0" smtClean="0">
                <a:latin typeface="Times New Roman" pitchFamily="18" charset="0"/>
                <a:cs typeface="Times New Roman" pitchFamily="18" charset="0"/>
              </a:rPr>
              <a:t> </a:t>
            </a:r>
            <a:r>
              <a:rPr lang="vi-VN" sz="2400" i="1" dirty="0">
                <a:latin typeface="Times New Roman" pitchFamily="18" charset="0"/>
                <a:cs typeface="Times New Roman" pitchFamily="18" charset="0"/>
              </a:rPr>
              <a:t>mỗi loại </a:t>
            </a:r>
            <a:r>
              <a:rPr lang="vi-VN" sz="2400" i="1" dirty="0" smtClean="0">
                <a:latin typeface="Times New Roman" pitchFamily="18" charset="0"/>
                <a:cs typeface="Times New Roman" pitchFamily="18" charset="0"/>
              </a:rPr>
              <a:t>lớn.</a:t>
            </a:r>
            <a:endParaRPr lang="en-US" sz="2400" i="1" dirty="0" smtClean="0">
              <a:latin typeface="Times New Roman" pitchFamily="18" charset="0"/>
              <a:cs typeface="Times New Roman" pitchFamily="18" charset="0"/>
            </a:endParaRPr>
          </a:p>
          <a:p>
            <a:pPr algn="just"/>
            <a:r>
              <a:rPr lang="vi-VN" sz="2400" i="1" dirty="0" smtClean="0">
                <a:latin typeface="Times New Roman" pitchFamily="18" charset="0"/>
                <a:cs typeface="Times New Roman" pitchFamily="18" charset="0"/>
              </a:rPr>
              <a:t>Tăng cường </a:t>
            </a:r>
            <a:r>
              <a:rPr lang="vi-VN" sz="2400" i="1" dirty="0">
                <a:latin typeface="Times New Roman" pitchFamily="18" charset="0"/>
                <a:cs typeface="Times New Roman" pitchFamily="18" charset="0"/>
              </a:rPr>
              <a:t>hợp tác sản xuất giữa các xí nghiệp làm giảm chủng loại và gia tăng khối lượng chi tiết bộ phận chế biến trong xí </a:t>
            </a:r>
            <a:r>
              <a:rPr lang="vi-VN" sz="2400" i="1" dirty="0" smtClean="0">
                <a:latin typeface="Times New Roman" pitchFamily="18" charset="0"/>
                <a:cs typeface="Times New Roman" pitchFamily="18" charset="0"/>
              </a:rPr>
              <a:t>nghiệp</a:t>
            </a:r>
            <a:r>
              <a:rPr lang="en-US" sz="2400" i="1" dirty="0" smtClean="0">
                <a:latin typeface="Times New Roman" pitchFamily="18" charset="0"/>
                <a:cs typeface="Times New Roman" pitchFamily="18" charset="0"/>
              </a:rPr>
              <a:t>.</a:t>
            </a:r>
            <a:endParaRPr lang="en-US" sz="2400" i="1" dirty="0">
              <a:latin typeface="Times New Roman" pitchFamily="18" charset="0"/>
              <a:cs typeface="Times New Roman" pitchFamily="18" charset="0"/>
            </a:endParaRPr>
          </a:p>
          <a:p>
            <a:pPr algn="just"/>
            <a:r>
              <a:rPr lang="vi-VN" sz="2400" b="1" i="1" dirty="0">
                <a:latin typeface="Times New Roman" pitchFamily="18" charset="0"/>
                <a:cs typeface="Times New Roman" pitchFamily="18" charset="0"/>
              </a:rPr>
              <a:t>b. Mức độ phức tạp của kết cấu sản phẩm</a:t>
            </a:r>
            <a:r>
              <a:rPr lang="en-US" sz="2400" b="1" i="1" dirty="0" smtClean="0">
                <a:latin typeface="Times New Roman" pitchFamily="18" charset="0"/>
                <a:cs typeface="Times New Roman" pitchFamily="18" charset="0"/>
              </a:rPr>
              <a:t>.</a:t>
            </a:r>
            <a:endParaRPr lang="en-US" sz="2400" b="1" i="1" dirty="0">
              <a:latin typeface="Times New Roman" pitchFamily="18" charset="0"/>
              <a:cs typeface="Times New Roman" pitchFamily="18" charset="0"/>
            </a:endParaRPr>
          </a:p>
          <a:p>
            <a:pPr algn="just"/>
            <a:r>
              <a:rPr lang="vi-VN" sz="2400" i="1" dirty="0">
                <a:latin typeface="Times New Roman" pitchFamily="18" charset="0"/>
                <a:cs typeface="Times New Roman" pitchFamily="18" charset="0"/>
              </a:rPr>
              <a:t>Sản phẩm </a:t>
            </a:r>
            <a:r>
              <a:rPr lang="vi-VN" sz="2400" i="1" dirty="0" smtClean="0">
                <a:latin typeface="Times New Roman" pitchFamily="18" charset="0"/>
                <a:cs typeface="Times New Roman" pitchFamily="18" charset="0"/>
              </a:rPr>
              <a:t>phức </a:t>
            </a:r>
            <a:r>
              <a:rPr lang="vi-VN" sz="2400" i="1" dirty="0">
                <a:latin typeface="Times New Roman" pitchFamily="18" charset="0"/>
                <a:cs typeface="Times New Roman" pitchFamily="18" charset="0"/>
              </a:rPr>
              <a:t>tạp </a:t>
            </a:r>
            <a:r>
              <a:rPr lang="vi-VN" sz="2400" i="1" dirty="0" smtClean="0">
                <a:latin typeface="Times New Roman" pitchFamily="18" charset="0"/>
                <a:cs typeface="Times New Roman" pitchFamily="18" charset="0"/>
              </a:rPr>
              <a:t>gồm </a:t>
            </a:r>
            <a:r>
              <a:rPr lang="vi-VN" sz="2400" i="1" dirty="0">
                <a:latin typeface="Times New Roman" pitchFamily="18" charset="0"/>
                <a:cs typeface="Times New Roman" pitchFamily="18" charset="0"/>
              </a:rPr>
              <a:t>nhiều chi </a:t>
            </a:r>
            <a:r>
              <a:rPr lang="vi-VN" sz="2400" i="1" dirty="0" smtClean="0">
                <a:latin typeface="Times New Roman" pitchFamily="18" charset="0"/>
                <a:cs typeface="Times New Roman" pitchFamily="18" charset="0"/>
              </a:rPr>
              <a:t>tiết, </a:t>
            </a:r>
            <a:r>
              <a:rPr lang="vi-VN" sz="2400" i="1" dirty="0">
                <a:latin typeface="Times New Roman" pitchFamily="18" charset="0"/>
                <a:cs typeface="Times New Roman" pitchFamily="18" charset="0"/>
              </a:rPr>
              <a:t>yêu cầu </a:t>
            </a:r>
            <a:r>
              <a:rPr lang="vi-VN" sz="2400" i="1" dirty="0" smtClean="0">
                <a:latin typeface="Times New Roman" pitchFamily="18" charset="0"/>
                <a:cs typeface="Times New Roman" pitchFamily="18" charset="0"/>
              </a:rPr>
              <a:t>kỹ </a:t>
            </a:r>
            <a:r>
              <a:rPr lang="vi-VN" sz="2400" i="1" dirty="0">
                <a:latin typeface="Times New Roman" pitchFamily="18" charset="0"/>
                <a:cs typeface="Times New Roman" pitchFamily="18" charset="0"/>
              </a:rPr>
              <a:t>thuật cao, quá trình công nghệ gồm nhiều dạng gia </a:t>
            </a:r>
            <a:r>
              <a:rPr lang="vi-VN" sz="2400" i="1" dirty="0" smtClean="0">
                <a:latin typeface="Times New Roman" pitchFamily="18" charset="0"/>
                <a:cs typeface="Times New Roman" pitchFamily="18" charset="0"/>
              </a:rPr>
              <a:t>công</a:t>
            </a:r>
            <a:r>
              <a:rPr lang="en-US" sz="2400" i="1" dirty="0" smtClean="0">
                <a:latin typeface="Times New Roman" pitchFamily="18" charset="0"/>
                <a:cs typeface="Times New Roman" pitchFamily="18" charset="0"/>
              </a:rPr>
              <a:t>, </a:t>
            </a:r>
            <a:r>
              <a:rPr lang="vi-VN" sz="2400" i="1" dirty="0" smtClean="0">
                <a:latin typeface="Times New Roman" pitchFamily="18" charset="0"/>
                <a:cs typeface="Times New Roman" pitchFamily="18" charset="0"/>
              </a:rPr>
              <a:t>bước </a:t>
            </a:r>
            <a:r>
              <a:rPr lang="vi-VN" sz="2400" i="1" dirty="0">
                <a:latin typeface="Times New Roman" pitchFamily="18" charset="0"/>
                <a:cs typeface="Times New Roman" pitchFamily="18" charset="0"/>
              </a:rPr>
              <a:t>công việc </a:t>
            </a:r>
            <a:r>
              <a:rPr lang="vi-VN" sz="2400" i="1" dirty="0" smtClean="0">
                <a:latin typeface="Times New Roman" pitchFamily="18" charset="0"/>
                <a:cs typeface="Times New Roman" pitchFamily="18" charset="0"/>
              </a:rPr>
              <a:t> </a:t>
            </a:r>
            <a:r>
              <a:rPr lang="vi-VN" sz="2400" i="1" dirty="0">
                <a:latin typeface="Times New Roman" pitchFamily="18" charset="0"/>
                <a:cs typeface="Times New Roman" pitchFamily="18" charset="0"/>
              </a:rPr>
              <a:t>khác </a:t>
            </a:r>
            <a:r>
              <a:rPr lang="vi-VN" sz="2400" i="1" dirty="0" smtClean="0">
                <a:latin typeface="Times New Roman" pitchFamily="18" charset="0"/>
                <a:cs typeface="Times New Roman" pitchFamily="18" charset="0"/>
              </a:rPr>
              <a:t>nhau.</a:t>
            </a:r>
            <a:endParaRPr lang="en-US" sz="2400" i="1" dirty="0" smtClean="0">
              <a:latin typeface="Times New Roman" pitchFamily="18" charset="0"/>
              <a:cs typeface="Times New Roman" pitchFamily="18" charset="0"/>
            </a:endParaRPr>
          </a:p>
          <a:p>
            <a:pPr algn="just"/>
            <a:r>
              <a:rPr lang="vi-VN" sz="2400" i="1" dirty="0" smtClean="0">
                <a:latin typeface="Times New Roman" pitchFamily="18" charset="0"/>
                <a:cs typeface="Times New Roman" pitchFamily="18" charset="0"/>
              </a:rPr>
              <a:t>Sản </a:t>
            </a:r>
            <a:r>
              <a:rPr lang="vi-VN" sz="2400" i="1" dirty="0">
                <a:latin typeface="Times New Roman" pitchFamily="18" charset="0"/>
                <a:cs typeface="Times New Roman" pitchFamily="18" charset="0"/>
              </a:rPr>
              <a:t>phẩm </a:t>
            </a:r>
            <a:r>
              <a:rPr lang="vi-VN" sz="2400" i="1" dirty="0" smtClean="0">
                <a:latin typeface="Times New Roman" pitchFamily="18" charset="0"/>
                <a:cs typeface="Times New Roman" pitchFamily="18" charset="0"/>
              </a:rPr>
              <a:t>phức </a:t>
            </a:r>
            <a:r>
              <a:rPr lang="vi-VN" sz="2400" i="1" dirty="0">
                <a:latin typeface="Times New Roman" pitchFamily="18" charset="0"/>
                <a:cs typeface="Times New Roman" pitchFamily="18" charset="0"/>
              </a:rPr>
              <a:t>tạp phải trang bị nhiều máy móc thiết bị, dụng cụ chuyên dùng, </a:t>
            </a:r>
            <a:r>
              <a:rPr lang="vi-VN" sz="2400" i="1" dirty="0" smtClean="0">
                <a:latin typeface="Times New Roman" pitchFamily="18" charset="0"/>
                <a:cs typeface="Times New Roman" pitchFamily="18" charset="0"/>
              </a:rPr>
              <a:t>khó chuyên </a:t>
            </a:r>
            <a:r>
              <a:rPr lang="vi-VN" sz="2400" i="1" dirty="0">
                <a:latin typeface="Times New Roman" pitchFamily="18" charset="0"/>
                <a:cs typeface="Times New Roman" pitchFamily="18" charset="0"/>
              </a:rPr>
              <a:t>môn hóa nơi làm </a:t>
            </a:r>
            <a:r>
              <a:rPr lang="vi-VN" sz="2400" i="1" dirty="0" smtClean="0">
                <a:latin typeface="Times New Roman" pitchFamily="18" charset="0"/>
                <a:cs typeface="Times New Roman" pitchFamily="18" charset="0"/>
              </a:rPr>
              <a:t>việc.</a:t>
            </a:r>
            <a:endParaRPr lang="en-US" sz="2400" i="1" dirty="0" smtClean="0">
              <a:latin typeface="Times New Roman" pitchFamily="18" charset="0"/>
              <a:cs typeface="Times New Roman" pitchFamily="18" charset="0"/>
            </a:endParaRPr>
          </a:p>
          <a:p>
            <a:pPr algn="just"/>
            <a:r>
              <a:rPr lang="vi-VN" sz="2400" i="1" dirty="0" smtClean="0">
                <a:latin typeface="Times New Roman" pitchFamily="18" charset="0"/>
                <a:cs typeface="Times New Roman" pitchFamily="18" charset="0"/>
              </a:rPr>
              <a:t>Sản </a:t>
            </a:r>
            <a:r>
              <a:rPr lang="vi-VN" sz="2400" i="1" dirty="0">
                <a:latin typeface="Times New Roman" pitchFamily="18" charset="0"/>
                <a:cs typeface="Times New Roman" pitchFamily="18" charset="0"/>
              </a:rPr>
              <a:t>phẩm </a:t>
            </a:r>
            <a:r>
              <a:rPr lang="vi-VN" sz="2400" i="1" dirty="0" smtClean="0">
                <a:latin typeface="Times New Roman" pitchFamily="18" charset="0"/>
                <a:cs typeface="Times New Roman" pitchFamily="18" charset="0"/>
              </a:rPr>
              <a:t>đơn </a:t>
            </a:r>
            <a:r>
              <a:rPr lang="vi-VN" sz="2400" i="1" dirty="0">
                <a:latin typeface="Times New Roman" pitchFamily="18" charset="0"/>
                <a:cs typeface="Times New Roman" pitchFamily="18" charset="0"/>
              </a:rPr>
              <a:t>giản </a:t>
            </a:r>
            <a:r>
              <a:rPr lang="vi-VN" sz="2400" i="1" dirty="0" smtClean="0">
                <a:latin typeface="Times New Roman" pitchFamily="18" charset="0"/>
                <a:cs typeface="Times New Roman" pitchFamily="18" charset="0"/>
              </a:rPr>
              <a:t>có </a:t>
            </a:r>
            <a:r>
              <a:rPr lang="vi-VN" sz="2400" i="1" dirty="0">
                <a:latin typeface="Times New Roman" pitchFamily="18" charset="0"/>
                <a:cs typeface="Times New Roman" pitchFamily="18" charset="0"/>
              </a:rPr>
              <a:t>nhiều khả năng chuyên môn hóa nơi làm </a:t>
            </a:r>
            <a:r>
              <a:rPr lang="vi-VN" sz="2400" i="1" dirty="0" smtClean="0">
                <a:latin typeface="Times New Roman" pitchFamily="18" charset="0"/>
                <a:cs typeface="Times New Roman" pitchFamily="18" charset="0"/>
              </a:rPr>
              <a:t>việc</a:t>
            </a:r>
            <a:r>
              <a:rPr lang="en-US" sz="2400" i="1" dirty="0" smtClean="0">
                <a:latin typeface="Times New Roman" pitchFamily="18" charset="0"/>
                <a:cs typeface="Times New Roman" pitchFamily="18" charset="0"/>
              </a:rPr>
              <a:t>.</a:t>
            </a:r>
            <a:endParaRPr lang="en-US" sz="2400" i="1" dirty="0">
              <a:latin typeface="Times New Roman" pitchFamily="18" charset="0"/>
              <a:cs typeface="Times New Roman" pitchFamily="18" charset="0"/>
            </a:endParaRPr>
          </a:p>
          <a:p>
            <a:pPr algn="just"/>
            <a:r>
              <a:rPr lang="vi-VN" sz="2400" b="1" i="1" dirty="0" smtClean="0">
                <a:latin typeface="Times New Roman" pitchFamily="18" charset="0"/>
                <a:cs typeface="Times New Roman" pitchFamily="18" charset="0"/>
              </a:rPr>
              <a:t>c</a:t>
            </a:r>
            <a:r>
              <a:rPr lang="vi-VN" sz="2400" b="1" i="1" dirty="0">
                <a:latin typeface="Times New Roman" pitchFamily="18" charset="0"/>
                <a:cs typeface="Times New Roman" pitchFamily="18" charset="0"/>
              </a:rPr>
              <a:t>. Quy mô sản xuất của xí nghiệp.</a:t>
            </a:r>
            <a:endParaRPr lang="en-US" sz="2400" b="1" i="1" dirty="0" smtClean="0">
              <a:latin typeface="Times New Roman" pitchFamily="18" charset="0"/>
              <a:cs typeface="Times New Roman" pitchFamily="18" charset="0"/>
            </a:endParaRPr>
          </a:p>
          <a:p>
            <a:pPr algn="just"/>
            <a:r>
              <a:rPr lang="vi-VN" sz="2400" i="1" dirty="0" smtClean="0">
                <a:latin typeface="Times New Roman" pitchFamily="18" charset="0"/>
                <a:cs typeface="Times New Roman" pitchFamily="18" charset="0"/>
              </a:rPr>
              <a:t>Biểu hiện </a:t>
            </a:r>
            <a:r>
              <a:rPr lang="vi-VN" sz="2400" i="1" dirty="0">
                <a:latin typeface="Times New Roman" pitchFamily="18" charset="0"/>
                <a:cs typeface="Times New Roman" pitchFamily="18" charset="0"/>
              </a:rPr>
              <a:t>ở số lượng sản phẩm sản xuất, số lượng máy móc thiết bị, số lượng công </a:t>
            </a:r>
            <a:r>
              <a:rPr lang="vi-VN" sz="2400" i="1" dirty="0" smtClean="0">
                <a:latin typeface="Times New Roman" pitchFamily="18" charset="0"/>
                <a:cs typeface="Times New Roman" pitchFamily="18" charset="0"/>
              </a:rPr>
              <a:t>nhân…</a:t>
            </a:r>
            <a:endParaRPr lang="en-US" sz="2400" i="1" dirty="0" smtClean="0">
              <a:latin typeface="Times New Roman" pitchFamily="18" charset="0"/>
              <a:cs typeface="Times New Roman" pitchFamily="18" charset="0"/>
            </a:endParaRPr>
          </a:p>
          <a:p>
            <a:pPr algn="just"/>
            <a:r>
              <a:rPr lang="vi-VN" sz="2400" i="1" dirty="0" smtClean="0">
                <a:latin typeface="Times New Roman" pitchFamily="18" charset="0"/>
                <a:cs typeface="Times New Roman" pitchFamily="18" charset="0"/>
              </a:rPr>
              <a:t>Quy </a:t>
            </a:r>
            <a:r>
              <a:rPr lang="vi-VN" sz="2400" i="1" dirty="0">
                <a:latin typeface="Times New Roman" pitchFamily="18" charset="0"/>
                <a:cs typeface="Times New Roman" pitchFamily="18" charset="0"/>
              </a:rPr>
              <a:t>mô </a:t>
            </a:r>
            <a:r>
              <a:rPr lang="vi-VN" sz="2400" i="1" dirty="0" smtClean="0">
                <a:latin typeface="Times New Roman" pitchFamily="18" charset="0"/>
                <a:cs typeface="Times New Roman" pitchFamily="18" charset="0"/>
              </a:rPr>
              <a:t>càng </a:t>
            </a:r>
            <a:r>
              <a:rPr lang="vi-VN" sz="2400" i="1" dirty="0">
                <a:latin typeface="Times New Roman" pitchFamily="18" charset="0"/>
                <a:cs typeface="Times New Roman" pitchFamily="18" charset="0"/>
              </a:rPr>
              <a:t>lớn càng dễ có điều kiện chuyên môn hóa các nơi làm việc và bộ phận sản xuất</a:t>
            </a:r>
            <a:r>
              <a:rPr lang="vi-VN" sz="2400" i="1" dirty="0" smtClean="0">
                <a:latin typeface="Times New Roman" pitchFamily="18" charset="0"/>
                <a:cs typeface="Times New Roman" pitchFamily="18" charset="0"/>
              </a:rPr>
              <a:t>.</a:t>
            </a:r>
          </a:p>
        </p:txBody>
      </p:sp>
    </p:spTree>
    <p:extLst>
      <p:ext uri="{BB962C8B-B14F-4D97-AF65-F5344CB8AC3E}">
        <p14:creationId xmlns:p14="http://schemas.microsoft.com/office/powerpoint/2010/main" val="2889784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additive="base">
                                        <p:cTn id="11" dur="500" fill="hold"/>
                                        <p:tgtEl>
                                          <p:spTgt spid="6">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 calcmode="lin" valueType="num">
                                      <p:cBhvr additive="base">
                                        <p:cTn id="17" dur="500" fill="hold"/>
                                        <p:tgtEl>
                                          <p:spTgt spid="6">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additive="base">
                                        <p:cTn id="23" dur="500" fill="hold"/>
                                        <p:tgtEl>
                                          <p:spTgt spid="6">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6">
                                            <p:txEl>
                                              <p:pRg st="3" end="3"/>
                                            </p:txEl>
                                          </p:spTgt>
                                        </p:tgtEl>
                                        <p:attrNameLst>
                                          <p:attrName>style.visibility</p:attrName>
                                        </p:attrNameLst>
                                      </p:cBhvr>
                                      <p:to>
                                        <p:strVal val="visible"/>
                                      </p:to>
                                    </p:set>
                                    <p:anim calcmode="lin" valueType="num">
                                      <p:cBhvr additive="base">
                                        <p:cTn id="29" dur="500" fill="hold"/>
                                        <p:tgtEl>
                                          <p:spTgt spid="6">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6">
                                            <p:txEl>
                                              <p:pRg st="4" end="4"/>
                                            </p:txEl>
                                          </p:spTgt>
                                        </p:tgtEl>
                                        <p:attrNameLst>
                                          <p:attrName>style.visibility</p:attrName>
                                        </p:attrNameLst>
                                      </p:cBhvr>
                                      <p:to>
                                        <p:strVal val="visible"/>
                                      </p:to>
                                    </p:set>
                                    <p:anim calcmode="lin" valueType="num">
                                      <p:cBhvr additive="base">
                                        <p:cTn id="35" dur="500" fill="hold"/>
                                        <p:tgtEl>
                                          <p:spTgt spid="6">
                                            <p:txEl>
                                              <p:pRg st="4" end="4"/>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6">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6">
                                            <p:txEl>
                                              <p:pRg st="5" end="5"/>
                                            </p:txEl>
                                          </p:spTgt>
                                        </p:tgtEl>
                                        <p:attrNameLst>
                                          <p:attrName>style.visibility</p:attrName>
                                        </p:attrNameLst>
                                      </p:cBhvr>
                                      <p:to>
                                        <p:strVal val="visible"/>
                                      </p:to>
                                    </p:set>
                                    <p:anim calcmode="lin" valueType="num">
                                      <p:cBhvr additive="base">
                                        <p:cTn id="41" dur="500" fill="hold"/>
                                        <p:tgtEl>
                                          <p:spTgt spid="6">
                                            <p:txEl>
                                              <p:pRg st="5" end="5"/>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6">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0" nodeType="clickEffect">
                                  <p:stCondLst>
                                    <p:cond delay="0"/>
                                  </p:stCondLst>
                                  <p:childTnLst>
                                    <p:set>
                                      <p:cBhvr>
                                        <p:cTn id="46" dur="1" fill="hold">
                                          <p:stCondLst>
                                            <p:cond delay="0"/>
                                          </p:stCondLst>
                                        </p:cTn>
                                        <p:tgtEl>
                                          <p:spTgt spid="6">
                                            <p:txEl>
                                              <p:pRg st="6" end="6"/>
                                            </p:txEl>
                                          </p:spTgt>
                                        </p:tgtEl>
                                        <p:attrNameLst>
                                          <p:attrName>style.visibility</p:attrName>
                                        </p:attrNameLst>
                                      </p:cBhvr>
                                      <p:to>
                                        <p:strVal val="visible"/>
                                      </p:to>
                                    </p:set>
                                    <p:anim calcmode="lin" valueType="num">
                                      <p:cBhvr additive="base">
                                        <p:cTn id="47" dur="500" fill="hold"/>
                                        <p:tgtEl>
                                          <p:spTgt spid="6">
                                            <p:txEl>
                                              <p:pRg st="6" end="6"/>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6">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6">
                                            <p:txEl>
                                              <p:pRg st="7" end="7"/>
                                            </p:txEl>
                                          </p:spTgt>
                                        </p:tgtEl>
                                        <p:attrNameLst>
                                          <p:attrName>style.visibility</p:attrName>
                                        </p:attrNameLst>
                                      </p:cBhvr>
                                      <p:to>
                                        <p:strVal val="visible"/>
                                      </p:to>
                                    </p:set>
                                    <p:anim calcmode="lin" valueType="num">
                                      <p:cBhvr additive="base">
                                        <p:cTn id="53" dur="500" fill="hold"/>
                                        <p:tgtEl>
                                          <p:spTgt spid="6">
                                            <p:txEl>
                                              <p:pRg st="7" end="7"/>
                                            </p:txEl>
                                          </p:spTgt>
                                        </p:tgtEl>
                                        <p:attrNameLst>
                                          <p:attrName>ppt_x</p:attrName>
                                        </p:attrNameLst>
                                      </p:cBhvr>
                                      <p:tavLst>
                                        <p:tav tm="0">
                                          <p:val>
                                            <p:strVal val="0-#ppt_w/2"/>
                                          </p:val>
                                        </p:tav>
                                        <p:tav tm="100000">
                                          <p:val>
                                            <p:strVal val="#ppt_x"/>
                                          </p:val>
                                        </p:tav>
                                      </p:tavLst>
                                    </p:anim>
                                    <p:anim calcmode="lin" valueType="num">
                                      <p:cBhvr additive="base">
                                        <p:cTn id="54" dur="500" fill="hold"/>
                                        <p:tgtEl>
                                          <p:spTgt spid="6">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8" fill="hold" grpId="0" nodeType="clickEffect">
                                  <p:stCondLst>
                                    <p:cond delay="0"/>
                                  </p:stCondLst>
                                  <p:childTnLst>
                                    <p:set>
                                      <p:cBhvr>
                                        <p:cTn id="58" dur="1" fill="hold">
                                          <p:stCondLst>
                                            <p:cond delay="0"/>
                                          </p:stCondLst>
                                        </p:cTn>
                                        <p:tgtEl>
                                          <p:spTgt spid="6">
                                            <p:txEl>
                                              <p:pRg st="8" end="8"/>
                                            </p:txEl>
                                          </p:spTgt>
                                        </p:tgtEl>
                                        <p:attrNameLst>
                                          <p:attrName>style.visibility</p:attrName>
                                        </p:attrNameLst>
                                      </p:cBhvr>
                                      <p:to>
                                        <p:strVal val="visible"/>
                                      </p:to>
                                    </p:set>
                                    <p:anim calcmode="lin" valueType="num">
                                      <p:cBhvr additive="base">
                                        <p:cTn id="59" dur="500" fill="hold"/>
                                        <p:tgtEl>
                                          <p:spTgt spid="6">
                                            <p:txEl>
                                              <p:pRg st="8" end="8"/>
                                            </p:txEl>
                                          </p:spTgt>
                                        </p:tgtEl>
                                        <p:attrNameLst>
                                          <p:attrName>ppt_x</p:attrName>
                                        </p:attrNameLst>
                                      </p:cBhvr>
                                      <p:tavLst>
                                        <p:tav tm="0">
                                          <p:val>
                                            <p:strVal val="0-#ppt_w/2"/>
                                          </p:val>
                                        </p:tav>
                                        <p:tav tm="100000">
                                          <p:val>
                                            <p:strVal val="#ppt_x"/>
                                          </p:val>
                                        </p:tav>
                                      </p:tavLst>
                                    </p:anim>
                                    <p:anim calcmode="lin" valueType="num">
                                      <p:cBhvr additive="base">
                                        <p:cTn id="60" dur="500" fill="hold"/>
                                        <p:tgtEl>
                                          <p:spTgt spid="6">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8" fill="hold" grpId="0" nodeType="clickEffect">
                                  <p:stCondLst>
                                    <p:cond delay="0"/>
                                  </p:stCondLst>
                                  <p:childTnLst>
                                    <p:set>
                                      <p:cBhvr>
                                        <p:cTn id="64" dur="1" fill="hold">
                                          <p:stCondLst>
                                            <p:cond delay="0"/>
                                          </p:stCondLst>
                                        </p:cTn>
                                        <p:tgtEl>
                                          <p:spTgt spid="6">
                                            <p:txEl>
                                              <p:pRg st="9" end="9"/>
                                            </p:txEl>
                                          </p:spTgt>
                                        </p:tgtEl>
                                        <p:attrNameLst>
                                          <p:attrName>style.visibility</p:attrName>
                                        </p:attrNameLst>
                                      </p:cBhvr>
                                      <p:to>
                                        <p:strVal val="visible"/>
                                      </p:to>
                                    </p:set>
                                    <p:anim calcmode="lin" valueType="num">
                                      <p:cBhvr additive="base">
                                        <p:cTn id="65" dur="500" fill="hold"/>
                                        <p:tgtEl>
                                          <p:spTgt spid="6">
                                            <p:txEl>
                                              <p:pRg st="9" end="9"/>
                                            </p:txEl>
                                          </p:spTgt>
                                        </p:tgtEl>
                                        <p:attrNameLst>
                                          <p:attrName>ppt_x</p:attrName>
                                        </p:attrNameLst>
                                      </p:cBhvr>
                                      <p:tavLst>
                                        <p:tav tm="0">
                                          <p:val>
                                            <p:strVal val="0-#ppt_w/2"/>
                                          </p:val>
                                        </p:tav>
                                        <p:tav tm="100000">
                                          <p:val>
                                            <p:strVal val="#ppt_x"/>
                                          </p:val>
                                        </p:tav>
                                      </p:tavLst>
                                    </p:anim>
                                    <p:anim calcmode="lin" valueType="num">
                                      <p:cBhvr additive="base">
                                        <p:cTn id="66" dur="500" fill="hold"/>
                                        <p:tgtEl>
                                          <p:spTgt spid="6">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8" fill="hold" grpId="0" nodeType="clickEffect">
                                  <p:stCondLst>
                                    <p:cond delay="0"/>
                                  </p:stCondLst>
                                  <p:childTnLst>
                                    <p:set>
                                      <p:cBhvr>
                                        <p:cTn id="70" dur="1" fill="hold">
                                          <p:stCondLst>
                                            <p:cond delay="0"/>
                                          </p:stCondLst>
                                        </p:cTn>
                                        <p:tgtEl>
                                          <p:spTgt spid="6">
                                            <p:txEl>
                                              <p:pRg st="10" end="10"/>
                                            </p:txEl>
                                          </p:spTgt>
                                        </p:tgtEl>
                                        <p:attrNameLst>
                                          <p:attrName>style.visibility</p:attrName>
                                        </p:attrNameLst>
                                      </p:cBhvr>
                                      <p:to>
                                        <p:strVal val="visible"/>
                                      </p:to>
                                    </p:set>
                                    <p:anim calcmode="lin" valueType="num">
                                      <p:cBhvr additive="base">
                                        <p:cTn id="71" dur="500" fill="hold"/>
                                        <p:tgtEl>
                                          <p:spTgt spid="6">
                                            <p:txEl>
                                              <p:pRg st="10" end="10"/>
                                            </p:txEl>
                                          </p:spTgt>
                                        </p:tgtEl>
                                        <p:attrNameLst>
                                          <p:attrName>ppt_x</p:attrName>
                                        </p:attrNameLst>
                                      </p:cBhvr>
                                      <p:tavLst>
                                        <p:tav tm="0">
                                          <p:val>
                                            <p:strVal val="0-#ppt_w/2"/>
                                          </p:val>
                                        </p:tav>
                                        <p:tav tm="100000">
                                          <p:val>
                                            <p:strVal val="#ppt_x"/>
                                          </p:val>
                                        </p:tav>
                                      </p:tavLst>
                                    </p:anim>
                                    <p:anim calcmode="lin" valueType="num">
                                      <p:cBhvr additive="base">
                                        <p:cTn id="72" dur="500" fill="hold"/>
                                        <p:tgtEl>
                                          <p:spTgt spid="6">
                                            <p:txEl>
                                              <p:pRg st="10" end="1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P spid="6" grpId="0" build="allAtOnce"/>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10" y="18862"/>
            <a:ext cx="9147110" cy="400110"/>
          </a:xfrm>
          <a:prstGeom prst="rect">
            <a:avLst/>
          </a:prstGeom>
        </p:spPr>
        <p:txBody>
          <a:bodyPr wrap="square">
            <a:spAutoFit/>
          </a:bodyPr>
          <a:lstStyle/>
          <a:p>
            <a:r>
              <a:rPr lang="en-US" sz="2000" b="1" dirty="0" smtClean="0">
                <a:latin typeface="Times New Roman" pitchFamily="18" charset="0"/>
                <a:cs typeface="Times New Roman" pitchFamily="18" charset="0"/>
              </a:rPr>
              <a:t>KHÁI NIỆM CHUNG VỀ TỔ CHỨC VÀ QUẢN LÝ SẢN XUẤT</a:t>
            </a:r>
            <a:endParaRPr lang="en-US" sz="2000" dirty="0">
              <a:latin typeface="Times New Roman" pitchFamily="18" charset="0"/>
              <a:cs typeface="Times New Roman" pitchFamily="18" charset="0"/>
            </a:endParaRPr>
          </a:p>
        </p:txBody>
      </p:sp>
      <p:sp>
        <p:nvSpPr>
          <p:cNvPr id="5" name="Rectangle 4"/>
          <p:cNvSpPr/>
          <p:nvPr/>
        </p:nvSpPr>
        <p:spPr>
          <a:xfrm>
            <a:off x="0" y="447480"/>
            <a:ext cx="9144000" cy="461665"/>
          </a:xfrm>
          <a:prstGeom prst="rect">
            <a:avLst/>
          </a:prstGeom>
        </p:spPr>
        <p:txBody>
          <a:bodyPr wrap="square">
            <a:spAutoFit/>
          </a:bodyPr>
          <a:lstStyle/>
          <a:p>
            <a:pPr algn="just"/>
            <a:r>
              <a:rPr lang="en-US" sz="2400" b="1" i="1" dirty="0" smtClean="0">
                <a:latin typeface="Times New Roman" pitchFamily="18" charset="0"/>
                <a:cs typeface="Times New Roman" pitchFamily="18" charset="0"/>
              </a:rPr>
              <a:t>10 </a:t>
            </a:r>
            <a:r>
              <a:rPr lang="vi-VN" sz="2400" b="1" i="1" dirty="0">
                <a:latin typeface="Times New Roman" pitchFamily="18" charset="0"/>
                <a:cs typeface="Times New Roman" pitchFamily="18" charset="0"/>
              </a:rPr>
              <a:t>Phương pháp tổ chức quá trình sản xuất</a:t>
            </a:r>
            <a:endParaRPr lang="en-US" sz="2400" dirty="0">
              <a:latin typeface="Times New Roman" pitchFamily="18" charset="0"/>
              <a:cs typeface="Times New Roman" pitchFamily="18" charset="0"/>
            </a:endParaRPr>
          </a:p>
        </p:txBody>
      </p:sp>
      <p:sp>
        <p:nvSpPr>
          <p:cNvPr id="6" name="Rectangle 5"/>
          <p:cNvSpPr/>
          <p:nvPr/>
        </p:nvSpPr>
        <p:spPr>
          <a:xfrm>
            <a:off x="0" y="922178"/>
            <a:ext cx="9144000" cy="4893647"/>
          </a:xfrm>
          <a:prstGeom prst="rect">
            <a:avLst/>
          </a:prstGeom>
        </p:spPr>
        <p:txBody>
          <a:bodyPr wrap="square">
            <a:spAutoFit/>
          </a:bodyPr>
          <a:lstStyle/>
          <a:p>
            <a:pPr algn="just"/>
            <a:r>
              <a:rPr lang="en-US" sz="2400" b="1" i="1" dirty="0" smtClean="0">
                <a:latin typeface="Times New Roman" pitchFamily="18" charset="0"/>
                <a:cs typeface="Times New Roman" pitchFamily="18" charset="0"/>
              </a:rPr>
              <a:t>10.1</a:t>
            </a:r>
            <a:r>
              <a:rPr lang="vi-VN" sz="2400" b="1" i="1" dirty="0">
                <a:latin typeface="Times New Roman" pitchFamily="18" charset="0"/>
                <a:cs typeface="Times New Roman" pitchFamily="18" charset="0"/>
              </a:rPr>
              <a:t> Phương pháp sản xuất dây chuyền</a:t>
            </a:r>
            <a:endParaRPr lang="en-US" sz="2400" b="1" i="1" dirty="0" smtClean="0">
              <a:latin typeface="Times New Roman" pitchFamily="18" charset="0"/>
              <a:cs typeface="Times New Roman" pitchFamily="18" charset="0"/>
            </a:endParaRPr>
          </a:p>
          <a:p>
            <a:pPr algn="just"/>
            <a:r>
              <a:rPr lang="vi-VN" sz="2400" b="1" i="1" dirty="0">
                <a:latin typeface="Times New Roman" pitchFamily="18" charset="0"/>
                <a:cs typeface="Times New Roman" pitchFamily="18" charset="0"/>
              </a:rPr>
              <a:t>a. Những đặc điểm của phương pháp sản xuất dây chuyền</a:t>
            </a:r>
            <a:r>
              <a:rPr lang="en-US" sz="2400" b="1" i="1" dirty="0" smtClean="0">
                <a:latin typeface="Times New Roman" pitchFamily="18" charset="0"/>
                <a:cs typeface="Times New Roman" pitchFamily="18" charset="0"/>
              </a:rPr>
              <a:t>.</a:t>
            </a:r>
            <a:endParaRPr lang="en-US" sz="2400" b="1" i="1" dirty="0">
              <a:latin typeface="Times New Roman" pitchFamily="18" charset="0"/>
              <a:cs typeface="Times New Roman" pitchFamily="18" charset="0"/>
            </a:endParaRPr>
          </a:p>
          <a:p>
            <a:pPr algn="just"/>
            <a:r>
              <a:rPr lang="vi-VN" sz="2400" i="1" dirty="0" smtClean="0">
                <a:latin typeface="Times New Roman" pitchFamily="18" charset="0"/>
                <a:cs typeface="Times New Roman" pitchFamily="18" charset="0"/>
              </a:rPr>
              <a:t>Dựa trên </a:t>
            </a:r>
            <a:r>
              <a:rPr lang="vi-VN" sz="2400" i="1" dirty="0">
                <a:latin typeface="Times New Roman" pitchFamily="18" charset="0"/>
                <a:cs typeface="Times New Roman" pitchFamily="18" charset="0"/>
              </a:rPr>
              <a:t>cơ sở một quá trình công nghệ sản xuất sản phẩm </a:t>
            </a:r>
            <a:r>
              <a:rPr lang="vi-VN" sz="2400" i="1" dirty="0" smtClean="0">
                <a:latin typeface="Times New Roman" pitchFamily="18" charset="0"/>
                <a:cs typeface="Times New Roman" pitchFamily="18" charset="0"/>
              </a:rPr>
              <a:t>được </a:t>
            </a:r>
            <a:r>
              <a:rPr lang="vi-VN" sz="2400" i="1" dirty="0">
                <a:latin typeface="Times New Roman" pitchFamily="18" charset="0"/>
                <a:cs typeface="Times New Roman" pitchFamily="18" charset="0"/>
              </a:rPr>
              <a:t>nghiên cứu một cách tỉ </a:t>
            </a:r>
            <a:r>
              <a:rPr lang="vi-VN" sz="2400" i="1" dirty="0" smtClean="0">
                <a:latin typeface="Times New Roman" pitchFamily="18" charset="0"/>
                <a:cs typeface="Times New Roman" pitchFamily="18" charset="0"/>
              </a:rPr>
              <a:t>mỉ,</a:t>
            </a:r>
            <a:endParaRPr lang="en-US" sz="2400" i="1" dirty="0" smtClean="0">
              <a:latin typeface="Times New Roman" pitchFamily="18" charset="0"/>
              <a:cs typeface="Times New Roman" pitchFamily="18" charset="0"/>
            </a:endParaRPr>
          </a:p>
          <a:p>
            <a:pPr algn="just"/>
            <a:r>
              <a:rPr lang="vi-VN" sz="2400" i="1" dirty="0" smtClean="0">
                <a:latin typeface="Times New Roman" pitchFamily="18" charset="0"/>
                <a:cs typeface="Times New Roman" pitchFamily="18" charset="0"/>
              </a:rPr>
              <a:t>Phân chia </a:t>
            </a:r>
            <a:r>
              <a:rPr lang="vi-VN" sz="2400" i="1" dirty="0">
                <a:latin typeface="Times New Roman" pitchFamily="18" charset="0"/>
                <a:cs typeface="Times New Roman" pitchFamily="18" charset="0"/>
              </a:rPr>
              <a:t>thành nhiều bước công </a:t>
            </a:r>
            <a:r>
              <a:rPr lang="vi-VN" sz="2400" i="1" dirty="0" smtClean="0">
                <a:latin typeface="Times New Roman" pitchFamily="18" charset="0"/>
                <a:cs typeface="Times New Roman" pitchFamily="18" charset="0"/>
              </a:rPr>
              <a:t>việc</a:t>
            </a:r>
            <a:r>
              <a:rPr lang="en-US" sz="2400" i="1" dirty="0" smtClean="0">
                <a:latin typeface="Times New Roman" pitchFamily="18" charset="0"/>
                <a:cs typeface="Times New Roman" pitchFamily="18" charset="0"/>
              </a:rPr>
              <a:t>,</a:t>
            </a:r>
          </a:p>
          <a:p>
            <a:pPr algn="just"/>
            <a:r>
              <a:rPr lang="vi-VN" sz="2400" i="1" dirty="0" smtClean="0">
                <a:latin typeface="Times New Roman" pitchFamily="18" charset="0"/>
                <a:cs typeface="Times New Roman" pitchFamily="18" charset="0"/>
              </a:rPr>
              <a:t>Sắp xếp </a:t>
            </a:r>
            <a:r>
              <a:rPr lang="vi-VN" sz="2400" i="1" dirty="0">
                <a:latin typeface="Times New Roman" pitchFamily="18" charset="0"/>
                <a:cs typeface="Times New Roman" pitchFamily="18" charset="0"/>
              </a:rPr>
              <a:t>theo trình tự hợp lý </a:t>
            </a:r>
            <a:r>
              <a:rPr lang="vi-VN" sz="2400" i="1" dirty="0" smtClean="0">
                <a:latin typeface="Times New Roman" pitchFamily="18" charset="0"/>
                <a:cs typeface="Times New Roman" pitchFamily="18" charset="0"/>
              </a:rPr>
              <a:t>nhất,</a:t>
            </a:r>
            <a:endParaRPr lang="en-US" sz="2400" i="1" dirty="0" smtClean="0">
              <a:latin typeface="Times New Roman" pitchFamily="18" charset="0"/>
              <a:cs typeface="Times New Roman" pitchFamily="18" charset="0"/>
            </a:endParaRPr>
          </a:p>
          <a:p>
            <a:pPr algn="just"/>
            <a:r>
              <a:rPr lang="vi-VN" sz="2400" i="1" dirty="0" smtClean="0">
                <a:latin typeface="Times New Roman" pitchFamily="18" charset="0"/>
                <a:cs typeface="Times New Roman" pitchFamily="18" charset="0"/>
              </a:rPr>
              <a:t>Thời gian </a:t>
            </a:r>
            <a:r>
              <a:rPr lang="vi-VN" sz="2400" i="1" dirty="0">
                <a:latin typeface="Times New Roman" pitchFamily="18" charset="0"/>
                <a:cs typeface="Times New Roman" pitchFamily="18" charset="0"/>
              </a:rPr>
              <a:t>chế biến bằng nhau</a:t>
            </a:r>
            <a:r>
              <a:rPr lang="vi-VN" sz="2400" i="1" dirty="0" smtClean="0">
                <a:latin typeface="Times New Roman" pitchFamily="18" charset="0"/>
                <a:cs typeface="Times New Roman" pitchFamily="18" charset="0"/>
              </a:rPr>
              <a:t>.</a:t>
            </a:r>
            <a:endParaRPr lang="en-US" sz="2400" i="1" dirty="0" smtClean="0">
              <a:latin typeface="Times New Roman" pitchFamily="18" charset="0"/>
              <a:cs typeface="Times New Roman" pitchFamily="18" charset="0"/>
            </a:endParaRPr>
          </a:p>
          <a:p>
            <a:pPr algn="just"/>
            <a:r>
              <a:rPr lang="vi-VN" sz="2400" i="1" dirty="0">
                <a:latin typeface="Times New Roman" pitchFamily="18" charset="0"/>
                <a:cs typeface="Times New Roman" pitchFamily="18" charset="0"/>
              </a:rPr>
              <a:t>Các nơi làm việc được chuyên môn hóa </a:t>
            </a:r>
            <a:r>
              <a:rPr lang="vi-VN" sz="2400" i="1" dirty="0" smtClean="0">
                <a:latin typeface="Times New Roman" pitchFamily="18" charset="0"/>
                <a:cs typeface="Times New Roman" pitchFamily="18" charset="0"/>
              </a:rPr>
              <a:t>cao</a:t>
            </a:r>
            <a:r>
              <a:rPr lang="en-US" sz="2400" i="1" dirty="0" smtClean="0">
                <a:latin typeface="Times New Roman" pitchFamily="18" charset="0"/>
                <a:cs typeface="Times New Roman" pitchFamily="18" charset="0"/>
              </a:rPr>
              <a:t>.</a:t>
            </a:r>
          </a:p>
          <a:p>
            <a:pPr algn="just"/>
            <a:r>
              <a:rPr lang="vi-VN" sz="2400" i="1" dirty="0" smtClean="0">
                <a:latin typeface="Times New Roman" pitchFamily="18" charset="0"/>
                <a:cs typeface="Times New Roman" pitchFamily="18" charset="0"/>
              </a:rPr>
              <a:t>Thường trang </a:t>
            </a:r>
            <a:r>
              <a:rPr lang="vi-VN" sz="2400" i="1" dirty="0">
                <a:latin typeface="Times New Roman" pitchFamily="18" charset="0"/>
                <a:cs typeface="Times New Roman" pitchFamily="18" charset="0"/>
              </a:rPr>
              <a:t>bị máy móc thiết bị chuyên </a:t>
            </a:r>
            <a:r>
              <a:rPr lang="vi-VN" sz="2400" i="1" dirty="0" smtClean="0">
                <a:latin typeface="Times New Roman" pitchFamily="18" charset="0"/>
                <a:cs typeface="Times New Roman" pitchFamily="18" charset="0"/>
              </a:rPr>
              <a:t>dùng</a:t>
            </a:r>
            <a:r>
              <a:rPr lang="en-US" sz="2400" i="1" dirty="0" smtClean="0">
                <a:latin typeface="Times New Roman" pitchFamily="18" charset="0"/>
                <a:cs typeface="Times New Roman" pitchFamily="18" charset="0"/>
              </a:rPr>
              <a:t>.</a:t>
            </a:r>
          </a:p>
          <a:p>
            <a:pPr algn="just"/>
            <a:r>
              <a:rPr lang="vi-VN" sz="2400" i="1" dirty="0">
                <a:latin typeface="Times New Roman" pitchFamily="18" charset="0"/>
                <a:cs typeface="Times New Roman" pitchFamily="18" charset="0"/>
              </a:rPr>
              <a:t>Các nơi làm việc </a:t>
            </a:r>
            <a:r>
              <a:rPr lang="vi-VN" sz="2400" i="1" dirty="0" smtClean="0">
                <a:latin typeface="Times New Roman" pitchFamily="18" charset="0"/>
                <a:cs typeface="Times New Roman" pitchFamily="18" charset="0"/>
              </a:rPr>
              <a:t>được </a:t>
            </a:r>
            <a:r>
              <a:rPr lang="vi-VN" sz="2400" i="1" dirty="0">
                <a:latin typeface="Times New Roman" pitchFamily="18" charset="0"/>
                <a:cs typeface="Times New Roman" pitchFamily="18" charset="0"/>
              </a:rPr>
              <a:t>bố trí theo nguyên tắc đối tượng, </a:t>
            </a:r>
            <a:r>
              <a:rPr lang="vi-VN" sz="2400" i="1" dirty="0" smtClean="0">
                <a:latin typeface="Times New Roman" pitchFamily="18" charset="0"/>
                <a:cs typeface="Times New Roman" pitchFamily="18" charset="0"/>
              </a:rPr>
              <a:t>phản </a:t>
            </a:r>
            <a:r>
              <a:rPr lang="vi-VN" sz="2400" i="1" dirty="0">
                <a:latin typeface="Times New Roman" pitchFamily="18" charset="0"/>
                <a:cs typeface="Times New Roman" pitchFamily="18" charset="0"/>
              </a:rPr>
              <a:t>ánh trình tự chế biến sản </a:t>
            </a:r>
            <a:r>
              <a:rPr lang="vi-VN" sz="2400" i="1" dirty="0" smtClean="0">
                <a:latin typeface="Times New Roman" pitchFamily="18" charset="0"/>
                <a:cs typeface="Times New Roman" pitchFamily="18" charset="0"/>
              </a:rPr>
              <a:t>phẩm</a:t>
            </a:r>
            <a:r>
              <a:rPr lang="en-US" sz="2400" i="1" dirty="0" smtClean="0">
                <a:latin typeface="Times New Roman" pitchFamily="18" charset="0"/>
                <a:cs typeface="Times New Roman" pitchFamily="18" charset="0"/>
              </a:rPr>
              <a:t>.</a:t>
            </a:r>
          </a:p>
          <a:p>
            <a:pPr algn="just"/>
            <a:r>
              <a:rPr lang="vi-VN" sz="2400" i="1" dirty="0">
                <a:latin typeface="Times New Roman" pitchFamily="18" charset="0"/>
                <a:cs typeface="Times New Roman" pitchFamily="18" charset="0"/>
              </a:rPr>
              <a:t>Trong quá trình chế biến, một dòng dịch chuyển của đối tượng </a:t>
            </a:r>
            <a:r>
              <a:rPr lang="vi-VN" sz="2400" i="1" dirty="0" smtClean="0">
                <a:latin typeface="Times New Roman" pitchFamily="18" charset="0"/>
                <a:cs typeface="Times New Roman" pitchFamily="18" charset="0"/>
              </a:rPr>
              <a:t>liên </a:t>
            </a:r>
            <a:r>
              <a:rPr lang="vi-VN" sz="2400" i="1" dirty="0">
                <a:latin typeface="Times New Roman" pitchFamily="18" charset="0"/>
                <a:cs typeface="Times New Roman" pitchFamily="18" charset="0"/>
              </a:rPr>
              <a:t>tục từ nơi </a:t>
            </a:r>
            <a:r>
              <a:rPr lang="vi-VN" sz="2400" i="1" dirty="0" smtClean="0">
                <a:latin typeface="Times New Roman" pitchFamily="18" charset="0"/>
                <a:cs typeface="Times New Roman" pitchFamily="18" charset="0"/>
              </a:rPr>
              <a:t>này </a:t>
            </a:r>
            <a:r>
              <a:rPr lang="vi-VN" sz="2400" i="1" dirty="0">
                <a:latin typeface="Times New Roman" pitchFamily="18" charset="0"/>
                <a:cs typeface="Times New Roman" pitchFamily="18" charset="0"/>
              </a:rPr>
              <a:t>đến nơi </a:t>
            </a:r>
            <a:r>
              <a:rPr lang="vi-VN" sz="2400" i="1" dirty="0" smtClean="0">
                <a:latin typeface="Times New Roman" pitchFamily="18" charset="0"/>
                <a:cs typeface="Times New Roman" pitchFamily="18" charset="0"/>
              </a:rPr>
              <a:t>khác </a:t>
            </a:r>
            <a:r>
              <a:rPr lang="vi-VN" sz="2400" i="1" dirty="0">
                <a:latin typeface="Times New Roman" pitchFamily="18" charset="0"/>
                <a:cs typeface="Times New Roman" pitchFamily="18" charset="0"/>
              </a:rPr>
              <a:t>trên các phương tiện vận chuyển đặc biệt</a:t>
            </a:r>
            <a:r>
              <a:rPr lang="en-US" sz="2400" i="1" dirty="0" smtClean="0">
                <a:latin typeface="Times New Roman" pitchFamily="18" charset="0"/>
                <a:cs typeface="Times New Roman" pitchFamily="18" charset="0"/>
              </a:rPr>
              <a:t>.</a:t>
            </a:r>
            <a:endParaRPr lang="en-US" sz="2400" i="1" dirty="0">
              <a:latin typeface="Times New Roman" pitchFamily="18" charset="0"/>
              <a:cs typeface="Times New Roman" pitchFamily="18" charset="0"/>
            </a:endParaRPr>
          </a:p>
        </p:txBody>
      </p:sp>
    </p:spTree>
    <p:extLst>
      <p:ext uri="{BB962C8B-B14F-4D97-AF65-F5344CB8AC3E}">
        <p14:creationId xmlns:p14="http://schemas.microsoft.com/office/powerpoint/2010/main" val="2898853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anim calcmode="lin" valueType="num">
                                      <p:cBhvr additive="base">
                                        <p:cTn id="19" dur="500" fill="hold"/>
                                        <p:tgtEl>
                                          <p:spTgt spid="6">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6">
                                            <p:txEl>
                                              <p:pRg st="2" end="2"/>
                                            </p:txEl>
                                          </p:spTgt>
                                        </p:tgtEl>
                                        <p:attrNameLst>
                                          <p:attrName>style.visibility</p:attrName>
                                        </p:attrNameLst>
                                      </p:cBhvr>
                                      <p:to>
                                        <p:strVal val="visible"/>
                                      </p:to>
                                    </p:set>
                                    <p:anim calcmode="lin" valueType="num">
                                      <p:cBhvr additive="base">
                                        <p:cTn id="25" dur="500" fill="hold"/>
                                        <p:tgtEl>
                                          <p:spTgt spid="6">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additive="base">
                                        <p:cTn id="31" dur="500" fill="hold"/>
                                        <p:tgtEl>
                                          <p:spTgt spid="6">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6">
                                            <p:txEl>
                                              <p:pRg st="4" end="4"/>
                                            </p:txEl>
                                          </p:spTgt>
                                        </p:tgtEl>
                                        <p:attrNameLst>
                                          <p:attrName>style.visibility</p:attrName>
                                        </p:attrNameLst>
                                      </p:cBhvr>
                                      <p:to>
                                        <p:strVal val="visible"/>
                                      </p:to>
                                    </p:set>
                                    <p:anim calcmode="lin" valueType="num">
                                      <p:cBhvr additive="base">
                                        <p:cTn id="37" dur="500" fill="hold"/>
                                        <p:tgtEl>
                                          <p:spTgt spid="6">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6">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6">
                                            <p:txEl>
                                              <p:pRg st="5" end="5"/>
                                            </p:txEl>
                                          </p:spTgt>
                                        </p:tgtEl>
                                        <p:attrNameLst>
                                          <p:attrName>style.visibility</p:attrName>
                                        </p:attrNameLst>
                                      </p:cBhvr>
                                      <p:to>
                                        <p:strVal val="visible"/>
                                      </p:to>
                                    </p:set>
                                    <p:anim calcmode="lin" valueType="num">
                                      <p:cBhvr additive="base">
                                        <p:cTn id="43" dur="500" fill="hold"/>
                                        <p:tgtEl>
                                          <p:spTgt spid="6">
                                            <p:txEl>
                                              <p:pRg st="5" end="5"/>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6">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6">
                                            <p:txEl>
                                              <p:pRg st="6" end="6"/>
                                            </p:txEl>
                                          </p:spTgt>
                                        </p:tgtEl>
                                        <p:attrNameLst>
                                          <p:attrName>style.visibility</p:attrName>
                                        </p:attrNameLst>
                                      </p:cBhvr>
                                      <p:to>
                                        <p:strVal val="visible"/>
                                      </p:to>
                                    </p:set>
                                    <p:anim calcmode="lin" valueType="num">
                                      <p:cBhvr additive="base">
                                        <p:cTn id="49" dur="500" fill="hold"/>
                                        <p:tgtEl>
                                          <p:spTgt spid="6">
                                            <p:txEl>
                                              <p:pRg st="6" end="6"/>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6">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6">
                                            <p:txEl>
                                              <p:pRg st="7" end="7"/>
                                            </p:txEl>
                                          </p:spTgt>
                                        </p:tgtEl>
                                        <p:attrNameLst>
                                          <p:attrName>style.visibility</p:attrName>
                                        </p:attrNameLst>
                                      </p:cBhvr>
                                      <p:to>
                                        <p:strVal val="visible"/>
                                      </p:to>
                                    </p:set>
                                    <p:anim calcmode="lin" valueType="num">
                                      <p:cBhvr additive="base">
                                        <p:cTn id="55" dur="500" fill="hold"/>
                                        <p:tgtEl>
                                          <p:spTgt spid="6">
                                            <p:txEl>
                                              <p:pRg st="7" end="7"/>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6">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6">
                                            <p:txEl>
                                              <p:pRg st="8" end="8"/>
                                            </p:txEl>
                                          </p:spTgt>
                                        </p:tgtEl>
                                        <p:attrNameLst>
                                          <p:attrName>style.visibility</p:attrName>
                                        </p:attrNameLst>
                                      </p:cBhvr>
                                      <p:to>
                                        <p:strVal val="visible"/>
                                      </p:to>
                                    </p:set>
                                    <p:anim calcmode="lin" valueType="num">
                                      <p:cBhvr additive="base">
                                        <p:cTn id="61" dur="500" fill="hold"/>
                                        <p:tgtEl>
                                          <p:spTgt spid="6">
                                            <p:txEl>
                                              <p:pRg st="8" end="8"/>
                                            </p:txEl>
                                          </p:spTgt>
                                        </p:tgtEl>
                                        <p:attrNameLst>
                                          <p:attrName>ppt_x</p:attrName>
                                        </p:attrNameLst>
                                      </p:cBhvr>
                                      <p:tavLst>
                                        <p:tav tm="0">
                                          <p:val>
                                            <p:strVal val="0-#ppt_w/2"/>
                                          </p:val>
                                        </p:tav>
                                        <p:tav tm="100000">
                                          <p:val>
                                            <p:strVal val="#ppt_x"/>
                                          </p:val>
                                        </p:tav>
                                      </p:tavLst>
                                    </p:anim>
                                    <p:anim calcmode="lin" valueType="num">
                                      <p:cBhvr additive="base">
                                        <p:cTn id="62" dur="500" fill="hold"/>
                                        <p:tgtEl>
                                          <p:spTgt spid="6">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6">
                                            <p:txEl>
                                              <p:pRg st="9" end="9"/>
                                            </p:txEl>
                                          </p:spTgt>
                                        </p:tgtEl>
                                        <p:attrNameLst>
                                          <p:attrName>style.visibility</p:attrName>
                                        </p:attrNameLst>
                                      </p:cBhvr>
                                      <p:to>
                                        <p:strVal val="visible"/>
                                      </p:to>
                                    </p:set>
                                    <p:anim calcmode="lin" valueType="num">
                                      <p:cBhvr additive="base">
                                        <p:cTn id="67" dur="500" fill="hold"/>
                                        <p:tgtEl>
                                          <p:spTgt spid="6">
                                            <p:txEl>
                                              <p:pRg st="9" end="9"/>
                                            </p:txEl>
                                          </p:spTgt>
                                        </p:tgtEl>
                                        <p:attrNameLst>
                                          <p:attrName>ppt_x</p:attrName>
                                        </p:attrNameLst>
                                      </p:cBhvr>
                                      <p:tavLst>
                                        <p:tav tm="0">
                                          <p:val>
                                            <p:strVal val="0-#ppt_w/2"/>
                                          </p:val>
                                        </p:tav>
                                        <p:tav tm="100000">
                                          <p:val>
                                            <p:strVal val="#ppt_x"/>
                                          </p:val>
                                        </p:tav>
                                      </p:tavLst>
                                    </p:anim>
                                    <p:anim calcmode="lin" valueType="num">
                                      <p:cBhvr additive="base">
                                        <p:cTn id="68" dur="500" fill="hold"/>
                                        <p:tgtEl>
                                          <p:spTgt spid="6">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P spid="6" grpId="0" uiExpand="1" build="allAtOnce"/>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10" y="18862"/>
            <a:ext cx="9147110" cy="400110"/>
          </a:xfrm>
          <a:prstGeom prst="rect">
            <a:avLst/>
          </a:prstGeom>
        </p:spPr>
        <p:txBody>
          <a:bodyPr wrap="square">
            <a:spAutoFit/>
          </a:bodyPr>
          <a:lstStyle/>
          <a:p>
            <a:r>
              <a:rPr lang="en-US" sz="2000" b="1" dirty="0" smtClean="0">
                <a:latin typeface="Times New Roman" pitchFamily="18" charset="0"/>
                <a:cs typeface="Times New Roman" pitchFamily="18" charset="0"/>
              </a:rPr>
              <a:t>KHÁI NIỆM CHUNG VỀ TỔ CHỨC VÀ QUẢN LÝ SẢN XUẤT</a:t>
            </a:r>
            <a:endParaRPr lang="en-US" sz="2000" dirty="0">
              <a:latin typeface="Times New Roman" pitchFamily="18" charset="0"/>
              <a:cs typeface="Times New Roman" pitchFamily="18" charset="0"/>
            </a:endParaRPr>
          </a:p>
        </p:txBody>
      </p:sp>
      <p:sp>
        <p:nvSpPr>
          <p:cNvPr id="5" name="Rectangle 4"/>
          <p:cNvSpPr/>
          <p:nvPr/>
        </p:nvSpPr>
        <p:spPr>
          <a:xfrm>
            <a:off x="0" y="447480"/>
            <a:ext cx="9144000" cy="461665"/>
          </a:xfrm>
          <a:prstGeom prst="rect">
            <a:avLst/>
          </a:prstGeom>
        </p:spPr>
        <p:txBody>
          <a:bodyPr wrap="square">
            <a:spAutoFit/>
          </a:bodyPr>
          <a:lstStyle/>
          <a:p>
            <a:pPr algn="just"/>
            <a:r>
              <a:rPr lang="en-US" sz="2400" b="1" i="1" dirty="0" smtClean="0">
                <a:latin typeface="Times New Roman" pitchFamily="18" charset="0"/>
                <a:cs typeface="Times New Roman" pitchFamily="18" charset="0"/>
              </a:rPr>
              <a:t>10 </a:t>
            </a:r>
            <a:r>
              <a:rPr lang="vi-VN" sz="2400" b="1" i="1" dirty="0">
                <a:latin typeface="Times New Roman" pitchFamily="18" charset="0"/>
                <a:cs typeface="Times New Roman" pitchFamily="18" charset="0"/>
              </a:rPr>
              <a:t>Phương pháp tổ chức quá trình sản xuất</a:t>
            </a:r>
            <a:endParaRPr lang="en-US" sz="2400" dirty="0">
              <a:latin typeface="Times New Roman" pitchFamily="18" charset="0"/>
              <a:cs typeface="Times New Roman" pitchFamily="18" charset="0"/>
            </a:endParaRPr>
          </a:p>
        </p:txBody>
      </p:sp>
      <p:sp>
        <p:nvSpPr>
          <p:cNvPr id="6" name="Rectangle 5"/>
          <p:cNvSpPr/>
          <p:nvPr/>
        </p:nvSpPr>
        <p:spPr>
          <a:xfrm>
            <a:off x="0" y="922178"/>
            <a:ext cx="9144000" cy="830997"/>
          </a:xfrm>
          <a:prstGeom prst="rect">
            <a:avLst/>
          </a:prstGeom>
        </p:spPr>
        <p:txBody>
          <a:bodyPr wrap="square">
            <a:spAutoFit/>
          </a:bodyPr>
          <a:lstStyle/>
          <a:p>
            <a:pPr algn="just"/>
            <a:r>
              <a:rPr lang="en-US" sz="2400" b="1" i="1" dirty="0" smtClean="0">
                <a:latin typeface="Times New Roman" pitchFamily="18" charset="0"/>
                <a:cs typeface="Times New Roman" pitchFamily="18" charset="0"/>
              </a:rPr>
              <a:t>10.1</a:t>
            </a:r>
            <a:r>
              <a:rPr lang="vi-VN" sz="2400" b="1" i="1" dirty="0">
                <a:latin typeface="Times New Roman" pitchFamily="18" charset="0"/>
                <a:cs typeface="Times New Roman" pitchFamily="18" charset="0"/>
              </a:rPr>
              <a:t> Phương pháp sản xuất dây chuyền</a:t>
            </a:r>
            <a:endParaRPr lang="en-US" sz="2400" b="1" i="1" dirty="0" smtClean="0">
              <a:latin typeface="Times New Roman" pitchFamily="18" charset="0"/>
              <a:cs typeface="Times New Roman" pitchFamily="18" charset="0"/>
            </a:endParaRPr>
          </a:p>
          <a:p>
            <a:pPr algn="just"/>
            <a:r>
              <a:rPr lang="vi-VN" sz="2400" b="1" i="1" dirty="0" smtClean="0">
                <a:latin typeface="Times New Roman" pitchFamily="18" charset="0"/>
                <a:cs typeface="Times New Roman" pitchFamily="18" charset="0"/>
              </a:rPr>
              <a:t>b</a:t>
            </a:r>
            <a:r>
              <a:rPr lang="vi-VN" sz="2400" b="1" i="1" dirty="0">
                <a:latin typeface="Times New Roman" pitchFamily="18" charset="0"/>
                <a:cs typeface="Times New Roman" pitchFamily="18" charset="0"/>
              </a:rPr>
              <a:t>. Phân </a:t>
            </a:r>
            <a:r>
              <a:rPr lang="vi-VN" sz="2400" b="1" i="1" dirty="0" smtClean="0">
                <a:latin typeface="Times New Roman" pitchFamily="18" charset="0"/>
                <a:cs typeface="Times New Roman" pitchFamily="18" charset="0"/>
              </a:rPr>
              <a:t>lo</a:t>
            </a:r>
            <a:r>
              <a:rPr lang="en-US" sz="2400" b="1" i="1" dirty="0">
                <a:latin typeface="Times New Roman" pitchFamily="18" charset="0"/>
                <a:cs typeface="Times New Roman" pitchFamily="18" charset="0"/>
              </a:rPr>
              <a:t>ạ</a:t>
            </a:r>
            <a:r>
              <a:rPr lang="vi-VN" sz="2400" b="1" i="1" dirty="0" smtClean="0">
                <a:latin typeface="Times New Roman" pitchFamily="18" charset="0"/>
                <a:cs typeface="Times New Roman" pitchFamily="18" charset="0"/>
              </a:rPr>
              <a:t>i </a:t>
            </a:r>
            <a:r>
              <a:rPr lang="vi-VN" sz="2400" b="1" i="1" dirty="0">
                <a:latin typeface="Times New Roman" pitchFamily="18" charset="0"/>
                <a:cs typeface="Times New Roman" pitchFamily="18" charset="0"/>
              </a:rPr>
              <a:t>sản xuất dây chuyền</a:t>
            </a:r>
            <a:r>
              <a:rPr lang="en-US" sz="2400" b="1" i="1" dirty="0" smtClean="0">
                <a:latin typeface="Times New Roman" pitchFamily="18" charset="0"/>
                <a:cs typeface="Times New Roman" pitchFamily="18" charset="0"/>
              </a:rPr>
              <a:t>.</a:t>
            </a:r>
            <a:endParaRPr lang="en-US" sz="2400" b="1" i="1" dirty="0">
              <a:latin typeface="Times New Roman" pitchFamily="18" charset="0"/>
              <a:cs typeface="Times New Roman" pitchFamily="18" charset="0"/>
            </a:endParaRPr>
          </a:p>
        </p:txBody>
      </p:sp>
      <p:graphicFrame>
        <p:nvGraphicFramePr>
          <p:cNvPr id="3" name="Diagram 2"/>
          <p:cNvGraphicFramePr/>
          <p:nvPr>
            <p:extLst>
              <p:ext uri="{D42A27DB-BD31-4B8C-83A1-F6EECF244321}">
                <p14:modId xmlns:p14="http://schemas.microsoft.com/office/powerpoint/2010/main" val="3954289847"/>
              </p:ext>
            </p:extLst>
          </p:nvPr>
        </p:nvGraphicFramePr>
        <p:xfrm>
          <a:off x="152400" y="1777559"/>
          <a:ext cx="3200400" cy="12704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Diagram 6"/>
          <p:cNvGraphicFramePr/>
          <p:nvPr>
            <p:extLst>
              <p:ext uri="{D42A27DB-BD31-4B8C-83A1-F6EECF244321}">
                <p14:modId xmlns:p14="http://schemas.microsoft.com/office/powerpoint/2010/main" val="2068036440"/>
              </p:ext>
            </p:extLst>
          </p:nvPr>
        </p:nvGraphicFramePr>
        <p:xfrm>
          <a:off x="0" y="3810000"/>
          <a:ext cx="4724400" cy="243782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8" name="Diagram 7"/>
          <p:cNvGraphicFramePr/>
          <p:nvPr>
            <p:extLst>
              <p:ext uri="{D42A27DB-BD31-4B8C-83A1-F6EECF244321}">
                <p14:modId xmlns:p14="http://schemas.microsoft.com/office/powerpoint/2010/main" val="2722005580"/>
              </p:ext>
            </p:extLst>
          </p:nvPr>
        </p:nvGraphicFramePr>
        <p:xfrm>
          <a:off x="3657600" y="1981200"/>
          <a:ext cx="5486400" cy="3124200"/>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3160903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additive="base">
                                        <p:cTn id="11" dur="500" fill="hold"/>
                                        <p:tgtEl>
                                          <p:spTgt spid="6">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 calcmode="lin" valueType="num">
                                      <p:cBhvr additive="base">
                                        <p:cTn id="17" dur="500" fill="hold"/>
                                        <p:tgtEl>
                                          <p:spTgt spid="6">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6">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P spid="6" grpId="0" build="allAtOnce"/>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10" y="18862"/>
            <a:ext cx="9147110" cy="400110"/>
          </a:xfrm>
          <a:prstGeom prst="rect">
            <a:avLst/>
          </a:prstGeom>
        </p:spPr>
        <p:txBody>
          <a:bodyPr wrap="square">
            <a:spAutoFit/>
          </a:bodyPr>
          <a:lstStyle/>
          <a:p>
            <a:r>
              <a:rPr lang="en-US" sz="2000" b="1" dirty="0" smtClean="0">
                <a:latin typeface="Times New Roman" pitchFamily="18" charset="0"/>
                <a:cs typeface="Times New Roman" pitchFamily="18" charset="0"/>
              </a:rPr>
              <a:t>KHÁI NIỆM CHUNG VỀ TỔ CHỨC VÀ QUẢN LÝ SẢN XUẤT</a:t>
            </a:r>
            <a:endParaRPr lang="en-US" sz="2000" dirty="0">
              <a:latin typeface="Times New Roman" pitchFamily="18" charset="0"/>
              <a:cs typeface="Times New Roman" pitchFamily="18" charset="0"/>
            </a:endParaRPr>
          </a:p>
        </p:txBody>
      </p:sp>
      <p:sp>
        <p:nvSpPr>
          <p:cNvPr id="5" name="Rectangle 4"/>
          <p:cNvSpPr/>
          <p:nvPr/>
        </p:nvSpPr>
        <p:spPr>
          <a:xfrm>
            <a:off x="0" y="447480"/>
            <a:ext cx="9144000" cy="461665"/>
          </a:xfrm>
          <a:prstGeom prst="rect">
            <a:avLst/>
          </a:prstGeom>
        </p:spPr>
        <p:txBody>
          <a:bodyPr wrap="square">
            <a:spAutoFit/>
          </a:bodyPr>
          <a:lstStyle/>
          <a:p>
            <a:pPr algn="just"/>
            <a:r>
              <a:rPr lang="en-US" sz="2400" b="1" i="1" dirty="0" smtClean="0">
                <a:latin typeface="Times New Roman" pitchFamily="18" charset="0"/>
                <a:cs typeface="Times New Roman" pitchFamily="18" charset="0"/>
              </a:rPr>
              <a:t>10 </a:t>
            </a:r>
            <a:r>
              <a:rPr lang="vi-VN" sz="2400" b="1" i="1" dirty="0">
                <a:latin typeface="Times New Roman" pitchFamily="18" charset="0"/>
                <a:cs typeface="Times New Roman" pitchFamily="18" charset="0"/>
              </a:rPr>
              <a:t>Phương pháp tổ chức quá trình sản xuất</a:t>
            </a:r>
            <a:endParaRPr lang="en-US" sz="2400" dirty="0">
              <a:latin typeface="Times New Roman" pitchFamily="18" charset="0"/>
              <a:cs typeface="Times New Roman" pitchFamily="18" charset="0"/>
            </a:endParaRPr>
          </a:p>
        </p:txBody>
      </p:sp>
      <p:sp>
        <p:nvSpPr>
          <p:cNvPr id="6" name="Rectangle 5"/>
          <p:cNvSpPr/>
          <p:nvPr/>
        </p:nvSpPr>
        <p:spPr>
          <a:xfrm>
            <a:off x="0" y="922178"/>
            <a:ext cx="9144000" cy="6001643"/>
          </a:xfrm>
          <a:prstGeom prst="rect">
            <a:avLst/>
          </a:prstGeom>
        </p:spPr>
        <p:txBody>
          <a:bodyPr wrap="square">
            <a:spAutoFit/>
          </a:bodyPr>
          <a:lstStyle/>
          <a:p>
            <a:pPr algn="just"/>
            <a:r>
              <a:rPr lang="en-US" sz="2400" b="1" i="1" dirty="0" smtClean="0">
                <a:latin typeface="Times New Roman" pitchFamily="18" charset="0"/>
                <a:cs typeface="Times New Roman" pitchFamily="18" charset="0"/>
              </a:rPr>
              <a:t>10.1</a:t>
            </a:r>
            <a:r>
              <a:rPr lang="vi-VN" sz="2400" b="1" i="1" dirty="0">
                <a:latin typeface="Times New Roman" pitchFamily="18" charset="0"/>
                <a:cs typeface="Times New Roman" pitchFamily="18" charset="0"/>
              </a:rPr>
              <a:t> Phương pháp sản xuất dây chuyền</a:t>
            </a:r>
            <a:endParaRPr lang="en-US" sz="2400" b="1" i="1" dirty="0" smtClean="0">
              <a:latin typeface="Times New Roman" pitchFamily="18" charset="0"/>
              <a:cs typeface="Times New Roman" pitchFamily="18" charset="0"/>
            </a:endParaRPr>
          </a:p>
          <a:p>
            <a:pPr algn="just"/>
            <a:r>
              <a:rPr lang="vi-VN" sz="2400" b="1" i="1" dirty="0">
                <a:latin typeface="Times New Roman" pitchFamily="18" charset="0"/>
                <a:cs typeface="Times New Roman" pitchFamily="18" charset="0"/>
              </a:rPr>
              <a:t>c. Các tham số của dây chuyền cố định liên tục</a:t>
            </a:r>
            <a:r>
              <a:rPr lang="en-US" sz="2400" b="1" i="1" dirty="0" smtClean="0">
                <a:latin typeface="Times New Roman" pitchFamily="18" charset="0"/>
                <a:cs typeface="Times New Roman" pitchFamily="18" charset="0"/>
              </a:rPr>
              <a:t>.</a:t>
            </a:r>
            <a:endParaRPr lang="en-US" sz="2400" b="1" i="1" dirty="0">
              <a:latin typeface="Times New Roman" pitchFamily="18" charset="0"/>
              <a:cs typeface="Times New Roman" pitchFamily="18" charset="0"/>
            </a:endParaRPr>
          </a:p>
          <a:p>
            <a:pPr algn="just"/>
            <a:r>
              <a:rPr lang="vi-VN" sz="2400" i="1" dirty="0">
                <a:latin typeface="Times New Roman" pitchFamily="18" charset="0"/>
                <a:cs typeface="Times New Roman" pitchFamily="18" charset="0"/>
              </a:rPr>
              <a:t>Nhịp dây chuyền là khoảng thời gian tuần tự chế biến xong hai sản phẩm kế tiếp nhau ở bước công việc cuối cùng.</a:t>
            </a:r>
            <a:endParaRPr lang="en-US" sz="2400" i="1" dirty="0" smtClean="0">
              <a:latin typeface="Times New Roman" pitchFamily="18" charset="0"/>
              <a:cs typeface="Times New Roman" pitchFamily="18" charset="0"/>
            </a:endParaRPr>
          </a:p>
          <a:p>
            <a:pPr algn="just"/>
            <a:r>
              <a:rPr lang="vi-VN" sz="2400" i="1" dirty="0" smtClean="0">
                <a:latin typeface="Times New Roman" pitchFamily="18" charset="0"/>
                <a:cs typeface="Times New Roman" pitchFamily="18" charset="0"/>
              </a:rPr>
              <a:t>Nhịp dây </a:t>
            </a:r>
            <a:r>
              <a:rPr lang="vi-VN" sz="2400" i="1" dirty="0">
                <a:latin typeface="Times New Roman" pitchFamily="18" charset="0"/>
                <a:cs typeface="Times New Roman" pitchFamily="18" charset="0"/>
              </a:rPr>
              <a:t>chuyền bằng chính thời gian cần thiết để vận chuyển đối tượng từ nơi làm việc trước đến nơi làm việc kế </a:t>
            </a:r>
            <a:r>
              <a:rPr lang="vi-VN" sz="2400" i="1" dirty="0" smtClean="0">
                <a:latin typeface="Times New Roman" pitchFamily="18" charset="0"/>
                <a:cs typeface="Times New Roman" pitchFamily="18" charset="0"/>
              </a:rPr>
              <a:t>tiếp</a:t>
            </a:r>
            <a:r>
              <a:rPr lang="en-US" sz="2400" i="1" dirty="0" smtClean="0">
                <a:latin typeface="Times New Roman" pitchFamily="18" charset="0"/>
                <a:cs typeface="Times New Roman" pitchFamily="18" charset="0"/>
              </a:rPr>
              <a:t>.</a:t>
            </a:r>
          </a:p>
          <a:p>
            <a:pPr algn="just"/>
            <a:r>
              <a:rPr lang="vi-VN" sz="2400" i="1" dirty="0">
                <a:latin typeface="Times New Roman" pitchFamily="18" charset="0"/>
                <a:cs typeface="Times New Roman" pitchFamily="18" charset="0"/>
              </a:rPr>
              <a:t>Nhịp dây chuyền được xác định bằng tỷ số giữa tổng thời gian sản xuất với lượng sản phẩm sản xuất ra trong khoảng thời gian đó</a:t>
            </a:r>
            <a:r>
              <a:rPr lang="en-US" sz="2400" i="1" dirty="0" smtClean="0">
                <a:latin typeface="Times New Roman" pitchFamily="18" charset="0"/>
                <a:cs typeface="Times New Roman" pitchFamily="18" charset="0"/>
              </a:rPr>
              <a:t>.</a:t>
            </a:r>
          </a:p>
          <a:p>
            <a:pPr algn="just"/>
            <a:r>
              <a:rPr lang="vi-VN" sz="2400" dirty="0"/>
              <a:t>r = T/Q</a:t>
            </a:r>
            <a:endParaRPr lang="en-US" sz="2400" dirty="0"/>
          </a:p>
          <a:p>
            <a:pPr algn="just"/>
            <a:r>
              <a:rPr lang="vi-VN" sz="2400" i="1" dirty="0">
                <a:latin typeface="Times New Roman" pitchFamily="18" charset="0"/>
                <a:cs typeface="Times New Roman" pitchFamily="18" charset="0"/>
              </a:rPr>
              <a:t>trong đó: r: nhịp dây chuyền (phút hay giờ); T: tổng thời gian hoạt động của dây chuyền; Q: sản lượng sản phẩm sản xuất ra trong thời gian </a:t>
            </a:r>
            <a:r>
              <a:rPr lang="vi-VN" sz="2400" i="1" dirty="0" smtClean="0">
                <a:latin typeface="Times New Roman" pitchFamily="18" charset="0"/>
                <a:cs typeface="Times New Roman" pitchFamily="18" charset="0"/>
              </a:rPr>
              <a:t>T</a:t>
            </a:r>
            <a:r>
              <a:rPr lang="en-US" sz="2400" i="1" dirty="0" smtClean="0">
                <a:latin typeface="Times New Roman" pitchFamily="18" charset="0"/>
                <a:cs typeface="Times New Roman" pitchFamily="18" charset="0"/>
              </a:rPr>
              <a:t>.</a:t>
            </a:r>
          </a:p>
          <a:p>
            <a:pPr algn="just"/>
            <a:r>
              <a:rPr lang="vi-VN" sz="2400" i="1" dirty="0">
                <a:latin typeface="Times New Roman" pitchFamily="18" charset="0"/>
                <a:cs typeface="Times New Roman" pitchFamily="18" charset="0"/>
              </a:rPr>
              <a:t>Nhịp dây chuyền thể hiện được năng suất của dây chuyền</a:t>
            </a:r>
            <a:r>
              <a:rPr lang="vi-VN" sz="2400" i="1" dirty="0" smtClean="0">
                <a:latin typeface="Times New Roman" pitchFamily="18" charset="0"/>
                <a:cs typeface="Times New Roman" pitchFamily="18" charset="0"/>
              </a:rPr>
              <a:t>.</a:t>
            </a:r>
            <a:endParaRPr lang="en-US" sz="2400" i="1" dirty="0" smtClean="0">
              <a:latin typeface="Times New Roman" pitchFamily="18" charset="0"/>
              <a:cs typeface="Times New Roman" pitchFamily="18" charset="0"/>
            </a:endParaRPr>
          </a:p>
          <a:p>
            <a:pPr algn="just"/>
            <a:r>
              <a:rPr lang="en-US" sz="2400" dirty="0"/>
              <a:t>W = 1/r = </a:t>
            </a:r>
            <a:r>
              <a:rPr lang="en-US" sz="2400" dirty="0" smtClean="0"/>
              <a:t>Q/T</a:t>
            </a:r>
          </a:p>
          <a:p>
            <a:pPr algn="just"/>
            <a:r>
              <a:rPr lang="vi-VN" sz="2400" i="1" dirty="0">
                <a:latin typeface="Times New Roman" pitchFamily="18" charset="0"/>
                <a:cs typeface="Times New Roman" pitchFamily="18" charset="0"/>
              </a:rPr>
              <a:t>Trong đó: W là năng suất của dây chuyền.</a:t>
            </a:r>
            <a:endParaRPr lang="en-US" sz="2400" i="1" dirty="0">
              <a:latin typeface="Times New Roman" pitchFamily="18" charset="0"/>
              <a:cs typeface="Times New Roman" pitchFamily="18" charset="0"/>
            </a:endParaRPr>
          </a:p>
          <a:p>
            <a:pPr algn="just"/>
            <a:r>
              <a:rPr lang="vi-VN" sz="2400" i="1" dirty="0" smtClean="0">
                <a:latin typeface="Times New Roman" pitchFamily="18" charset="0"/>
                <a:cs typeface="Times New Roman" pitchFamily="18" charset="0"/>
              </a:rPr>
              <a:t>Bước công </a:t>
            </a:r>
            <a:r>
              <a:rPr lang="vi-VN" sz="2400" i="1" dirty="0">
                <a:latin typeface="Times New Roman" pitchFamily="18" charset="0"/>
                <a:cs typeface="Times New Roman" pitchFamily="18" charset="0"/>
              </a:rPr>
              <a:t>việc </a:t>
            </a:r>
            <a:r>
              <a:rPr lang="vi-VN" sz="2400" i="1" dirty="0" smtClean="0">
                <a:latin typeface="Times New Roman" pitchFamily="18" charset="0"/>
                <a:cs typeface="Times New Roman" pitchFamily="18" charset="0"/>
              </a:rPr>
              <a:t>được chia thời </a:t>
            </a:r>
            <a:r>
              <a:rPr lang="vi-VN" sz="2400" i="1" dirty="0">
                <a:latin typeface="Times New Roman" pitchFamily="18" charset="0"/>
                <a:cs typeface="Times New Roman" pitchFamily="18" charset="0"/>
              </a:rPr>
              <a:t>gian thực hiện </a:t>
            </a:r>
            <a:r>
              <a:rPr lang="vi-VN" sz="2400" i="1" dirty="0" smtClean="0">
                <a:latin typeface="Times New Roman" pitchFamily="18" charset="0"/>
                <a:cs typeface="Times New Roman" pitchFamily="18" charset="0"/>
              </a:rPr>
              <a:t>bằng </a:t>
            </a:r>
            <a:r>
              <a:rPr lang="vi-VN" sz="2400" i="1" dirty="0">
                <a:latin typeface="Times New Roman" pitchFamily="18" charset="0"/>
                <a:cs typeface="Times New Roman" pitchFamily="18" charset="0"/>
              </a:rPr>
              <a:t>hay </a:t>
            </a:r>
            <a:r>
              <a:rPr lang="en-US" sz="2400" i="1" dirty="0" smtClean="0">
                <a:latin typeface="Times New Roman" pitchFamily="18" charset="0"/>
                <a:cs typeface="Times New Roman" pitchFamily="18" charset="0"/>
              </a:rPr>
              <a:t>là</a:t>
            </a:r>
            <a:r>
              <a:rPr lang="vi-VN" sz="2400" i="1" dirty="0" smtClean="0">
                <a:latin typeface="Times New Roman" pitchFamily="18" charset="0"/>
                <a:cs typeface="Times New Roman" pitchFamily="18" charset="0"/>
              </a:rPr>
              <a:t> </a:t>
            </a:r>
            <a:r>
              <a:rPr lang="vi-VN" sz="2400" i="1" dirty="0">
                <a:latin typeface="Times New Roman" pitchFamily="18" charset="0"/>
                <a:cs typeface="Times New Roman" pitchFamily="18" charset="0"/>
              </a:rPr>
              <a:t>bội số với nhịp dây </a:t>
            </a:r>
            <a:r>
              <a:rPr lang="vi-VN" sz="2400" i="1" dirty="0" smtClean="0">
                <a:latin typeface="Times New Roman" pitchFamily="18" charset="0"/>
                <a:cs typeface="Times New Roman" pitchFamily="18" charset="0"/>
              </a:rPr>
              <a:t>chuyền</a:t>
            </a:r>
            <a:endParaRPr lang="en-US" sz="2400" i="1"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4229461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additive="base">
                                        <p:cTn id="11" dur="500" fill="hold"/>
                                        <p:tgtEl>
                                          <p:spTgt spid="6">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 calcmode="lin" valueType="num">
                                      <p:cBhvr additive="base">
                                        <p:cTn id="17" dur="500" fill="hold"/>
                                        <p:tgtEl>
                                          <p:spTgt spid="6">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additive="base">
                                        <p:cTn id="23" dur="500" fill="hold"/>
                                        <p:tgtEl>
                                          <p:spTgt spid="6">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6">
                                            <p:txEl>
                                              <p:pRg st="3" end="3"/>
                                            </p:txEl>
                                          </p:spTgt>
                                        </p:tgtEl>
                                        <p:attrNameLst>
                                          <p:attrName>style.visibility</p:attrName>
                                        </p:attrNameLst>
                                      </p:cBhvr>
                                      <p:to>
                                        <p:strVal val="visible"/>
                                      </p:to>
                                    </p:set>
                                    <p:anim calcmode="lin" valueType="num">
                                      <p:cBhvr additive="base">
                                        <p:cTn id="29" dur="500" fill="hold"/>
                                        <p:tgtEl>
                                          <p:spTgt spid="6">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6">
                                            <p:txEl>
                                              <p:pRg st="4" end="4"/>
                                            </p:txEl>
                                          </p:spTgt>
                                        </p:tgtEl>
                                        <p:attrNameLst>
                                          <p:attrName>style.visibility</p:attrName>
                                        </p:attrNameLst>
                                      </p:cBhvr>
                                      <p:to>
                                        <p:strVal val="visible"/>
                                      </p:to>
                                    </p:set>
                                    <p:anim calcmode="lin" valueType="num">
                                      <p:cBhvr additive="base">
                                        <p:cTn id="35" dur="500" fill="hold"/>
                                        <p:tgtEl>
                                          <p:spTgt spid="6">
                                            <p:txEl>
                                              <p:pRg st="4" end="4"/>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6">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6">
                                            <p:txEl>
                                              <p:pRg st="5" end="5"/>
                                            </p:txEl>
                                          </p:spTgt>
                                        </p:tgtEl>
                                        <p:attrNameLst>
                                          <p:attrName>style.visibility</p:attrName>
                                        </p:attrNameLst>
                                      </p:cBhvr>
                                      <p:to>
                                        <p:strVal val="visible"/>
                                      </p:to>
                                    </p:set>
                                    <p:anim calcmode="lin" valueType="num">
                                      <p:cBhvr additive="base">
                                        <p:cTn id="41" dur="500" fill="hold"/>
                                        <p:tgtEl>
                                          <p:spTgt spid="6">
                                            <p:txEl>
                                              <p:pRg st="5" end="5"/>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6">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0" nodeType="clickEffect">
                                  <p:stCondLst>
                                    <p:cond delay="0"/>
                                  </p:stCondLst>
                                  <p:childTnLst>
                                    <p:set>
                                      <p:cBhvr>
                                        <p:cTn id="46" dur="1" fill="hold">
                                          <p:stCondLst>
                                            <p:cond delay="0"/>
                                          </p:stCondLst>
                                        </p:cTn>
                                        <p:tgtEl>
                                          <p:spTgt spid="6">
                                            <p:txEl>
                                              <p:pRg st="6" end="6"/>
                                            </p:txEl>
                                          </p:spTgt>
                                        </p:tgtEl>
                                        <p:attrNameLst>
                                          <p:attrName>style.visibility</p:attrName>
                                        </p:attrNameLst>
                                      </p:cBhvr>
                                      <p:to>
                                        <p:strVal val="visible"/>
                                      </p:to>
                                    </p:set>
                                    <p:anim calcmode="lin" valueType="num">
                                      <p:cBhvr additive="base">
                                        <p:cTn id="47" dur="500" fill="hold"/>
                                        <p:tgtEl>
                                          <p:spTgt spid="6">
                                            <p:txEl>
                                              <p:pRg st="6" end="6"/>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6">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6">
                                            <p:txEl>
                                              <p:pRg st="7" end="7"/>
                                            </p:txEl>
                                          </p:spTgt>
                                        </p:tgtEl>
                                        <p:attrNameLst>
                                          <p:attrName>style.visibility</p:attrName>
                                        </p:attrNameLst>
                                      </p:cBhvr>
                                      <p:to>
                                        <p:strVal val="visible"/>
                                      </p:to>
                                    </p:set>
                                    <p:anim calcmode="lin" valueType="num">
                                      <p:cBhvr additive="base">
                                        <p:cTn id="53" dur="500" fill="hold"/>
                                        <p:tgtEl>
                                          <p:spTgt spid="6">
                                            <p:txEl>
                                              <p:pRg st="7" end="7"/>
                                            </p:txEl>
                                          </p:spTgt>
                                        </p:tgtEl>
                                        <p:attrNameLst>
                                          <p:attrName>ppt_x</p:attrName>
                                        </p:attrNameLst>
                                      </p:cBhvr>
                                      <p:tavLst>
                                        <p:tav tm="0">
                                          <p:val>
                                            <p:strVal val="0-#ppt_w/2"/>
                                          </p:val>
                                        </p:tav>
                                        <p:tav tm="100000">
                                          <p:val>
                                            <p:strVal val="#ppt_x"/>
                                          </p:val>
                                        </p:tav>
                                      </p:tavLst>
                                    </p:anim>
                                    <p:anim calcmode="lin" valueType="num">
                                      <p:cBhvr additive="base">
                                        <p:cTn id="54" dur="500" fill="hold"/>
                                        <p:tgtEl>
                                          <p:spTgt spid="6">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8" fill="hold" grpId="0" nodeType="clickEffect">
                                  <p:stCondLst>
                                    <p:cond delay="0"/>
                                  </p:stCondLst>
                                  <p:childTnLst>
                                    <p:set>
                                      <p:cBhvr>
                                        <p:cTn id="58" dur="1" fill="hold">
                                          <p:stCondLst>
                                            <p:cond delay="0"/>
                                          </p:stCondLst>
                                        </p:cTn>
                                        <p:tgtEl>
                                          <p:spTgt spid="6">
                                            <p:txEl>
                                              <p:pRg st="8" end="8"/>
                                            </p:txEl>
                                          </p:spTgt>
                                        </p:tgtEl>
                                        <p:attrNameLst>
                                          <p:attrName>style.visibility</p:attrName>
                                        </p:attrNameLst>
                                      </p:cBhvr>
                                      <p:to>
                                        <p:strVal val="visible"/>
                                      </p:to>
                                    </p:set>
                                    <p:anim calcmode="lin" valueType="num">
                                      <p:cBhvr additive="base">
                                        <p:cTn id="59" dur="500" fill="hold"/>
                                        <p:tgtEl>
                                          <p:spTgt spid="6">
                                            <p:txEl>
                                              <p:pRg st="8" end="8"/>
                                            </p:txEl>
                                          </p:spTgt>
                                        </p:tgtEl>
                                        <p:attrNameLst>
                                          <p:attrName>ppt_x</p:attrName>
                                        </p:attrNameLst>
                                      </p:cBhvr>
                                      <p:tavLst>
                                        <p:tav tm="0">
                                          <p:val>
                                            <p:strVal val="0-#ppt_w/2"/>
                                          </p:val>
                                        </p:tav>
                                        <p:tav tm="100000">
                                          <p:val>
                                            <p:strVal val="#ppt_x"/>
                                          </p:val>
                                        </p:tav>
                                      </p:tavLst>
                                    </p:anim>
                                    <p:anim calcmode="lin" valueType="num">
                                      <p:cBhvr additive="base">
                                        <p:cTn id="60" dur="500" fill="hold"/>
                                        <p:tgtEl>
                                          <p:spTgt spid="6">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8" fill="hold" grpId="0" nodeType="clickEffect">
                                  <p:stCondLst>
                                    <p:cond delay="0"/>
                                  </p:stCondLst>
                                  <p:childTnLst>
                                    <p:set>
                                      <p:cBhvr>
                                        <p:cTn id="64" dur="1" fill="hold">
                                          <p:stCondLst>
                                            <p:cond delay="0"/>
                                          </p:stCondLst>
                                        </p:cTn>
                                        <p:tgtEl>
                                          <p:spTgt spid="6">
                                            <p:txEl>
                                              <p:pRg st="9" end="9"/>
                                            </p:txEl>
                                          </p:spTgt>
                                        </p:tgtEl>
                                        <p:attrNameLst>
                                          <p:attrName>style.visibility</p:attrName>
                                        </p:attrNameLst>
                                      </p:cBhvr>
                                      <p:to>
                                        <p:strVal val="visible"/>
                                      </p:to>
                                    </p:set>
                                    <p:anim calcmode="lin" valueType="num">
                                      <p:cBhvr additive="base">
                                        <p:cTn id="65" dur="500" fill="hold"/>
                                        <p:tgtEl>
                                          <p:spTgt spid="6">
                                            <p:txEl>
                                              <p:pRg st="9" end="9"/>
                                            </p:txEl>
                                          </p:spTgt>
                                        </p:tgtEl>
                                        <p:attrNameLst>
                                          <p:attrName>ppt_x</p:attrName>
                                        </p:attrNameLst>
                                      </p:cBhvr>
                                      <p:tavLst>
                                        <p:tav tm="0">
                                          <p:val>
                                            <p:strVal val="0-#ppt_w/2"/>
                                          </p:val>
                                        </p:tav>
                                        <p:tav tm="100000">
                                          <p:val>
                                            <p:strVal val="#ppt_x"/>
                                          </p:val>
                                        </p:tav>
                                      </p:tavLst>
                                    </p:anim>
                                    <p:anim calcmode="lin" valueType="num">
                                      <p:cBhvr additive="base">
                                        <p:cTn id="66" dur="500" fill="hold"/>
                                        <p:tgtEl>
                                          <p:spTgt spid="6">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8" fill="hold" grpId="0" nodeType="clickEffect">
                                  <p:stCondLst>
                                    <p:cond delay="0"/>
                                  </p:stCondLst>
                                  <p:childTnLst>
                                    <p:set>
                                      <p:cBhvr>
                                        <p:cTn id="70" dur="1" fill="hold">
                                          <p:stCondLst>
                                            <p:cond delay="0"/>
                                          </p:stCondLst>
                                        </p:cTn>
                                        <p:tgtEl>
                                          <p:spTgt spid="6">
                                            <p:txEl>
                                              <p:pRg st="10" end="10"/>
                                            </p:txEl>
                                          </p:spTgt>
                                        </p:tgtEl>
                                        <p:attrNameLst>
                                          <p:attrName>style.visibility</p:attrName>
                                        </p:attrNameLst>
                                      </p:cBhvr>
                                      <p:to>
                                        <p:strVal val="visible"/>
                                      </p:to>
                                    </p:set>
                                    <p:anim calcmode="lin" valueType="num">
                                      <p:cBhvr additive="base">
                                        <p:cTn id="71" dur="500" fill="hold"/>
                                        <p:tgtEl>
                                          <p:spTgt spid="6">
                                            <p:txEl>
                                              <p:pRg st="10" end="10"/>
                                            </p:txEl>
                                          </p:spTgt>
                                        </p:tgtEl>
                                        <p:attrNameLst>
                                          <p:attrName>ppt_x</p:attrName>
                                        </p:attrNameLst>
                                      </p:cBhvr>
                                      <p:tavLst>
                                        <p:tav tm="0">
                                          <p:val>
                                            <p:strVal val="0-#ppt_w/2"/>
                                          </p:val>
                                        </p:tav>
                                        <p:tav tm="100000">
                                          <p:val>
                                            <p:strVal val="#ppt_x"/>
                                          </p:val>
                                        </p:tav>
                                      </p:tavLst>
                                    </p:anim>
                                    <p:anim calcmode="lin" valueType="num">
                                      <p:cBhvr additive="base">
                                        <p:cTn id="72" dur="500" fill="hold"/>
                                        <p:tgtEl>
                                          <p:spTgt spid="6">
                                            <p:txEl>
                                              <p:pRg st="10" end="1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P spid="6" grpId="0" uiExpand="1" build="allAtOnce"/>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10" y="18862"/>
            <a:ext cx="9147110" cy="400110"/>
          </a:xfrm>
          <a:prstGeom prst="rect">
            <a:avLst/>
          </a:prstGeom>
        </p:spPr>
        <p:txBody>
          <a:bodyPr wrap="square">
            <a:spAutoFit/>
          </a:bodyPr>
          <a:lstStyle/>
          <a:p>
            <a:r>
              <a:rPr lang="en-US" sz="2000" b="1" dirty="0" smtClean="0">
                <a:latin typeface="Times New Roman" pitchFamily="18" charset="0"/>
                <a:cs typeface="Times New Roman" pitchFamily="18" charset="0"/>
              </a:rPr>
              <a:t>KHÁI NIỆM CHUNG VỀ TỔ CHỨC VÀ QUẢN LÝ SẢN XUẤT</a:t>
            </a:r>
            <a:endParaRPr lang="en-US" sz="2000" dirty="0">
              <a:latin typeface="Times New Roman" pitchFamily="18" charset="0"/>
              <a:cs typeface="Times New Roman" pitchFamily="18" charset="0"/>
            </a:endParaRPr>
          </a:p>
        </p:txBody>
      </p:sp>
      <p:sp>
        <p:nvSpPr>
          <p:cNvPr id="5" name="Rectangle 4"/>
          <p:cNvSpPr/>
          <p:nvPr/>
        </p:nvSpPr>
        <p:spPr>
          <a:xfrm>
            <a:off x="0" y="447480"/>
            <a:ext cx="9144000" cy="461665"/>
          </a:xfrm>
          <a:prstGeom prst="rect">
            <a:avLst/>
          </a:prstGeom>
        </p:spPr>
        <p:txBody>
          <a:bodyPr wrap="square">
            <a:spAutoFit/>
          </a:bodyPr>
          <a:lstStyle/>
          <a:p>
            <a:pPr algn="just"/>
            <a:r>
              <a:rPr lang="en-US" sz="2400" b="1" i="1" dirty="0" smtClean="0">
                <a:latin typeface="Times New Roman" pitchFamily="18" charset="0"/>
                <a:cs typeface="Times New Roman" pitchFamily="18" charset="0"/>
              </a:rPr>
              <a:t>10 </a:t>
            </a:r>
            <a:r>
              <a:rPr lang="vi-VN" sz="2400" b="1" i="1" dirty="0">
                <a:latin typeface="Times New Roman" pitchFamily="18" charset="0"/>
                <a:cs typeface="Times New Roman" pitchFamily="18" charset="0"/>
              </a:rPr>
              <a:t>Phương pháp tổ chức quá trình sản xuất</a:t>
            </a:r>
            <a:endParaRPr lang="en-US" sz="2400" dirty="0">
              <a:latin typeface="Times New Roman" pitchFamily="18" charset="0"/>
              <a:cs typeface="Times New Roman" pitchFamily="18" charset="0"/>
            </a:endParaRPr>
          </a:p>
        </p:txBody>
      </p:sp>
      <p:sp>
        <p:nvSpPr>
          <p:cNvPr id="6" name="Rectangle 5"/>
          <p:cNvSpPr/>
          <p:nvPr/>
        </p:nvSpPr>
        <p:spPr>
          <a:xfrm>
            <a:off x="0" y="922178"/>
            <a:ext cx="9144000" cy="6740307"/>
          </a:xfrm>
          <a:prstGeom prst="rect">
            <a:avLst/>
          </a:prstGeom>
        </p:spPr>
        <p:txBody>
          <a:bodyPr wrap="square">
            <a:spAutoFit/>
          </a:bodyPr>
          <a:lstStyle/>
          <a:p>
            <a:pPr algn="just"/>
            <a:r>
              <a:rPr lang="en-US" sz="2400" b="1" i="1" dirty="0" smtClean="0">
                <a:latin typeface="Times New Roman" pitchFamily="18" charset="0"/>
                <a:cs typeface="Times New Roman" pitchFamily="18" charset="0"/>
              </a:rPr>
              <a:t>10.1</a:t>
            </a:r>
            <a:r>
              <a:rPr lang="vi-VN" sz="2400" b="1" i="1" dirty="0">
                <a:latin typeface="Times New Roman" pitchFamily="18" charset="0"/>
                <a:cs typeface="Times New Roman" pitchFamily="18" charset="0"/>
              </a:rPr>
              <a:t> Phương pháp sản xuất dây chuyền</a:t>
            </a:r>
            <a:endParaRPr lang="en-US" sz="2400" b="1" i="1" dirty="0" smtClean="0">
              <a:latin typeface="Times New Roman" pitchFamily="18" charset="0"/>
              <a:cs typeface="Times New Roman" pitchFamily="18" charset="0"/>
            </a:endParaRPr>
          </a:p>
          <a:p>
            <a:pPr algn="just"/>
            <a:r>
              <a:rPr lang="vi-VN" sz="2400" b="1" i="1" dirty="0">
                <a:latin typeface="Times New Roman" pitchFamily="18" charset="0"/>
                <a:cs typeface="Times New Roman" pitchFamily="18" charset="0"/>
              </a:rPr>
              <a:t>d. Cân đối dây chuyền</a:t>
            </a:r>
            <a:r>
              <a:rPr lang="en-US" sz="2400" b="1" i="1" dirty="0" smtClean="0">
                <a:latin typeface="Times New Roman" pitchFamily="18" charset="0"/>
                <a:cs typeface="Times New Roman" pitchFamily="18" charset="0"/>
              </a:rPr>
              <a:t>.</a:t>
            </a:r>
            <a:endParaRPr lang="en-US" sz="2400" b="1" i="1" dirty="0">
              <a:latin typeface="Times New Roman" pitchFamily="18" charset="0"/>
              <a:cs typeface="Times New Roman" pitchFamily="18" charset="0"/>
            </a:endParaRPr>
          </a:p>
          <a:p>
            <a:pPr algn="just"/>
            <a:r>
              <a:rPr lang="vi-VN" sz="2400" i="1" dirty="0" smtClean="0">
                <a:latin typeface="Times New Roman" pitchFamily="18" charset="0"/>
                <a:cs typeface="Times New Roman" pitchFamily="18" charset="0"/>
              </a:rPr>
              <a:t>Là việc chọn </a:t>
            </a:r>
            <a:r>
              <a:rPr lang="vi-VN" sz="2400" i="1" dirty="0">
                <a:latin typeface="Times New Roman" pitchFamily="18" charset="0"/>
                <a:cs typeface="Times New Roman" pitchFamily="18" charset="0"/>
              </a:rPr>
              <a:t>một tổ hợp các công việc phù hợp được thực hiện ở mỗi nơi làm việc sao cho công việc được thực hiện theo trình tự khả thi và khi khối lượng thời gian tương đối bằng nhau cần thiết cho mỗi nơi làm việc.</a:t>
            </a:r>
            <a:endParaRPr lang="en-US" sz="2400" i="1" dirty="0" smtClean="0">
              <a:latin typeface="Times New Roman" pitchFamily="18" charset="0"/>
              <a:cs typeface="Times New Roman" pitchFamily="18" charset="0"/>
            </a:endParaRPr>
          </a:p>
          <a:p>
            <a:pPr algn="just"/>
            <a:r>
              <a:rPr lang="vi-VN" sz="2400" i="1" dirty="0">
                <a:latin typeface="Times New Roman" pitchFamily="18" charset="0"/>
                <a:cs typeface="Times New Roman" pitchFamily="18" charset="0"/>
              </a:rPr>
              <a:t>Mục tiêu </a:t>
            </a:r>
            <a:r>
              <a:rPr lang="vi-VN" sz="2400" i="1" dirty="0" smtClean="0">
                <a:latin typeface="Times New Roman" pitchFamily="18" charset="0"/>
                <a:cs typeface="Times New Roman" pitchFamily="18" charset="0"/>
              </a:rPr>
              <a:t>là cực </a:t>
            </a:r>
            <a:r>
              <a:rPr lang="vi-VN" sz="2400" i="1" dirty="0">
                <a:latin typeface="Times New Roman" pitchFamily="18" charset="0"/>
                <a:cs typeface="Times New Roman" pitchFamily="18" charset="0"/>
              </a:rPr>
              <a:t>tiểu hóa nhu cầu lao động và các phương tiện sản xuất để sản xuất được một lượng sản phẩm cho trước</a:t>
            </a:r>
            <a:r>
              <a:rPr lang="en-US" sz="2400" i="1" dirty="0" smtClean="0">
                <a:latin typeface="Times New Roman" pitchFamily="18" charset="0"/>
                <a:cs typeface="Times New Roman" pitchFamily="18" charset="0"/>
              </a:rPr>
              <a:t>.</a:t>
            </a:r>
          </a:p>
          <a:p>
            <a:pPr algn="just"/>
            <a:r>
              <a:rPr lang="vi-VN" sz="2400" i="1" dirty="0">
                <a:latin typeface="Times New Roman" pitchFamily="18" charset="0"/>
                <a:cs typeface="Times New Roman" pitchFamily="18" charset="0"/>
              </a:rPr>
              <a:t>Mục tiêu biểu hiện trên hai phương diện</a:t>
            </a:r>
            <a:r>
              <a:rPr lang="vi-VN" sz="2400" i="1" dirty="0" smtClean="0">
                <a:latin typeface="Times New Roman" pitchFamily="18" charset="0"/>
                <a:cs typeface="Times New Roman" pitchFamily="18" charset="0"/>
              </a:rPr>
              <a:t>:</a:t>
            </a:r>
            <a:endParaRPr lang="en-US" sz="2400" i="1" dirty="0" smtClean="0">
              <a:latin typeface="Times New Roman" pitchFamily="18" charset="0"/>
              <a:cs typeface="Times New Roman" pitchFamily="18" charset="0"/>
            </a:endParaRPr>
          </a:p>
          <a:p>
            <a:pPr algn="just"/>
            <a:r>
              <a:rPr lang="vi-VN" sz="2400" i="1" dirty="0">
                <a:latin typeface="Times New Roman" pitchFamily="18" charset="0"/>
                <a:cs typeface="Times New Roman" pitchFamily="18" charset="0"/>
              </a:rPr>
              <a:t>- Một là cực tiểu hóa số nơi làm việc (công nhân) cần thiết để đạt được chu kỳ cho trước.</a:t>
            </a:r>
            <a:endParaRPr lang="en-US" sz="2400" i="1" dirty="0">
              <a:latin typeface="Times New Roman" pitchFamily="18" charset="0"/>
              <a:cs typeface="Times New Roman" pitchFamily="18" charset="0"/>
            </a:endParaRPr>
          </a:p>
          <a:p>
            <a:pPr algn="just"/>
            <a:r>
              <a:rPr lang="vi-VN" sz="2400" i="1" dirty="0">
                <a:latin typeface="Times New Roman" pitchFamily="18" charset="0"/>
                <a:cs typeface="Times New Roman" pitchFamily="18" charset="0"/>
              </a:rPr>
              <a:t>- Hai là cực tiểu hóa chu kỳ (tối đa mức sản lượng) của một số nơi làm việc cho trước.</a:t>
            </a:r>
            <a:endParaRPr lang="en-US" sz="2400" i="1" dirty="0">
              <a:latin typeface="Times New Roman" pitchFamily="18" charset="0"/>
              <a:cs typeface="Times New Roman" pitchFamily="18" charset="0"/>
            </a:endParaRPr>
          </a:p>
          <a:p>
            <a:pPr algn="just"/>
            <a:r>
              <a:rPr lang="vi-VN" sz="2400" i="1" dirty="0">
                <a:latin typeface="Times New Roman" pitchFamily="18" charset="0"/>
                <a:cs typeface="Times New Roman" pitchFamily="18" charset="0"/>
              </a:rPr>
              <a:t>Để cân </a:t>
            </a:r>
            <a:r>
              <a:rPr lang="vi-VN" sz="2400" i="1" dirty="0" smtClean="0">
                <a:latin typeface="Times New Roman" pitchFamily="18" charset="0"/>
                <a:cs typeface="Times New Roman" pitchFamily="18" charset="0"/>
              </a:rPr>
              <a:t>đối, </a:t>
            </a:r>
            <a:r>
              <a:rPr lang="vi-VN" sz="2400" i="1" dirty="0">
                <a:latin typeface="Times New Roman" pitchFamily="18" charset="0"/>
                <a:cs typeface="Times New Roman" pitchFamily="18" charset="0"/>
              </a:rPr>
              <a:t>người ta tính tổng thời gian nhàn rỗi của dây chuyền.</a:t>
            </a:r>
            <a:endParaRPr lang="en-US" sz="2400" i="1" dirty="0">
              <a:latin typeface="Times New Roman" pitchFamily="18" charset="0"/>
              <a:cs typeface="Times New Roman" pitchFamily="18" charset="0"/>
            </a:endParaRPr>
          </a:p>
          <a:p>
            <a:pPr algn="just"/>
            <a:r>
              <a:rPr lang="en-US" sz="2400" i="1" dirty="0">
                <a:latin typeface="Times New Roman" pitchFamily="18" charset="0"/>
                <a:cs typeface="Times New Roman" pitchFamily="18" charset="0"/>
              </a:rPr>
              <a:t>Nếu gọi IT là tổng thời gian nhàn rỗi của dây chuyền thì ta có</a:t>
            </a:r>
            <a:r>
              <a:rPr lang="en-US" sz="2400" i="1" dirty="0" smtClean="0">
                <a:latin typeface="Times New Roman" pitchFamily="18" charset="0"/>
                <a:cs typeface="Times New Roman" pitchFamily="18" charset="0"/>
              </a:rPr>
              <a:t>:</a:t>
            </a:r>
          </a:p>
          <a:p>
            <a:pPr algn="just"/>
            <a:r>
              <a:rPr lang="en-US" sz="2400" i="1" dirty="0">
                <a:latin typeface="Times New Roman" pitchFamily="18" charset="0"/>
                <a:cs typeface="Times New Roman" pitchFamily="18" charset="0"/>
              </a:rPr>
              <a:t>IT = n x r – </a:t>
            </a:r>
            <a:r>
              <a:rPr lang="el-GR" sz="2400" i="1" dirty="0">
                <a:latin typeface="Times New Roman" pitchFamily="18" charset="0"/>
                <a:cs typeface="Times New Roman" pitchFamily="18" charset="0"/>
              </a:rPr>
              <a:t>Σ </a:t>
            </a:r>
            <a:r>
              <a:rPr lang="en-US" sz="2400" i="1" dirty="0">
                <a:latin typeface="Times New Roman" pitchFamily="18" charset="0"/>
                <a:cs typeface="Times New Roman" pitchFamily="18" charset="0"/>
              </a:rPr>
              <a:t>t</a:t>
            </a:r>
            <a:r>
              <a:rPr lang="en-US" sz="2400" i="1" baseline="-25000" dirty="0">
                <a:latin typeface="Times New Roman" pitchFamily="18" charset="0"/>
                <a:cs typeface="Times New Roman" pitchFamily="18" charset="0"/>
              </a:rPr>
              <a:t>i</a:t>
            </a:r>
          </a:p>
          <a:p>
            <a:pPr algn="just"/>
            <a:r>
              <a:rPr lang="vi-VN" sz="2400" i="1" dirty="0">
                <a:latin typeface="Times New Roman" pitchFamily="18" charset="0"/>
                <a:cs typeface="Times New Roman" pitchFamily="18" charset="0"/>
              </a:rPr>
              <a:t>Trong đó: n là số nơi làm việc; r là nhịp dây chuyền; ti là thời gian để thực hiện công việc i; m là tổng số công việc được thực hiện trên dây chuyền.</a:t>
            </a:r>
            <a:endParaRPr lang="en-US" sz="2400" i="1" dirty="0">
              <a:latin typeface="Times New Roman" pitchFamily="18" charset="0"/>
              <a:cs typeface="Times New Roman" pitchFamily="18" charset="0"/>
            </a:endParaRPr>
          </a:p>
        </p:txBody>
      </p:sp>
    </p:spTree>
    <p:extLst>
      <p:ext uri="{BB962C8B-B14F-4D97-AF65-F5344CB8AC3E}">
        <p14:creationId xmlns:p14="http://schemas.microsoft.com/office/powerpoint/2010/main" val="2250662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additive="base">
                                        <p:cTn id="11" dur="500" fill="hold"/>
                                        <p:tgtEl>
                                          <p:spTgt spid="6">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 calcmode="lin" valueType="num">
                                      <p:cBhvr additive="base">
                                        <p:cTn id="17" dur="500" fill="hold"/>
                                        <p:tgtEl>
                                          <p:spTgt spid="6">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additive="base">
                                        <p:cTn id="23" dur="500" fill="hold"/>
                                        <p:tgtEl>
                                          <p:spTgt spid="6">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6">
                                            <p:txEl>
                                              <p:pRg st="3" end="3"/>
                                            </p:txEl>
                                          </p:spTgt>
                                        </p:tgtEl>
                                        <p:attrNameLst>
                                          <p:attrName>style.visibility</p:attrName>
                                        </p:attrNameLst>
                                      </p:cBhvr>
                                      <p:to>
                                        <p:strVal val="visible"/>
                                      </p:to>
                                    </p:set>
                                    <p:anim calcmode="lin" valueType="num">
                                      <p:cBhvr additive="base">
                                        <p:cTn id="29" dur="500" fill="hold"/>
                                        <p:tgtEl>
                                          <p:spTgt spid="6">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6">
                                            <p:txEl>
                                              <p:pRg st="4" end="4"/>
                                            </p:txEl>
                                          </p:spTgt>
                                        </p:tgtEl>
                                        <p:attrNameLst>
                                          <p:attrName>style.visibility</p:attrName>
                                        </p:attrNameLst>
                                      </p:cBhvr>
                                      <p:to>
                                        <p:strVal val="visible"/>
                                      </p:to>
                                    </p:set>
                                    <p:anim calcmode="lin" valueType="num">
                                      <p:cBhvr additive="base">
                                        <p:cTn id="35" dur="500" fill="hold"/>
                                        <p:tgtEl>
                                          <p:spTgt spid="6">
                                            <p:txEl>
                                              <p:pRg st="4" end="4"/>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6">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6">
                                            <p:txEl>
                                              <p:pRg st="5" end="5"/>
                                            </p:txEl>
                                          </p:spTgt>
                                        </p:tgtEl>
                                        <p:attrNameLst>
                                          <p:attrName>style.visibility</p:attrName>
                                        </p:attrNameLst>
                                      </p:cBhvr>
                                      <p:to>
                                        <p:strVal val="visible"/>
                                      </p:to>
                                    </p:set>
                                    <p:anim calcmode="lin" valueType="num">
                                      <p:cBhvr additive="base">
                                        <p:cTn id="41" dur="500" fill="hold"/>
                                        <p:tgtEl>
                                          <p:spTgt spid="6">
                                            <p:txEl>
                                              <p:pRg st="5" end="5"/>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6">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0" nodeType="clickEffect">
                                  <p:stCondLst>
                                    <p:cond delay="0"/>
                                  </p:stCondLst>
                                  <p:childTnLst>
                                    <p:set>
                                      <p:cBhvr>
                                        <p:cTn id="46" dur="1" fill="hold">
                                          <p:stCondLst>
                                            <p:cond delay="0"/>
                                          </p:stCondLst>
                                        </p:cTn>
                                        <p:tgtEl>
                                          <p:spTgt spid="6">
                                            <p:txEl>
                                              <p:pRg st="6" end="6"/>
                                            </p:txEl>
                                          </p:spTgt>
                                        </p:tgtEl>
                                        <p:attrNameLst>
                                          <p:attrName>style.visibility</p:attrName>
                                        </p:attrNameLst>
                                      </p:cBhvr>
                                      <p:to>
                                        <p:strVal val="visible"/>
                                      </p:to>
                                    </p:set>
                                    <p:anim calcmode="lin" valueType="num">
                                      <p:cBhvr additive="base">
                                        <p:cTn id="47" dur="500" fill="hold"/>
                                        <p:tgtEl>
                                          <p:spTgt spid="6">
                                            <p:txEl>
                                              <p:pRg st="6" end="6"/>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6">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6">
                                            <p:txEl>
                                              <p:pRg st="7" end="7"/>
                                            </p:txEl>
                                          </p:spTgt>
                                        </p:tgtEl>
                                        <p:attrNameLst>
                                          <p:attrName>style.visibility</p:attrName>
                                        </p:attrNameLst>
                                      </p:cBhvr>
                                      <p:to>
                                        <p:strVal val="visible"/>
                                      </p:to>
                                    </p:set>
                                    <p:anim calcmode="lin" valueType="num">
                                      <p:cBhvr additive="base">
                                        <p:cTn id="53" dur="500" fill="hold"/>
                                        <p:tgtEl>
                                          <p:spTgt spid="6">
                                            <p:txEl>
                                              <p:pRg st="7" end="7"/>
                                            </p:txEl>
                                          </p:spTgt>
                                        </p:tgtEl>
                                        <p:attrNameLst>
                                          <p:attrName>ppt_x</p:attrName>
                                        </p:attrNameLst>
                                      </p:cBhvr>
                                      <p:tavLst>
                                        <p:tav tm="0">
                                          <p:val>
                                            <p:strVal val="0-#ppt_w/2"/>
                                          </p:val>
                                        </p:tav>
                                        <p:tav tm="100000">
                                          <p:val>
                                            <p:strVal val="#ppt_x"/>
                                          </p:val>
                                        </p:tav>
                                      </p:tavLst>
                                    </p:anim>
                                    <p:anim calcmode="lin" valueType="num">
                                      <p:cBhvr additive="base">
                                        <p:cTn id="54" dur="500" fill="hold"/>
                                        <p:tgtEl>
                                          <p:spTgt spid="6">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8" fill="hold" grpId="0" nodeType="clickEffect">
                                  <p:stCondLst>
                                    <p:cond delay="0"/>
                                  </p:stCondLst>
                                  <p:childTnLst>
                                    <p:set>
                                      <p:cBhvr>
                                        <p:cTn id="58" dur="1" fill="hold">
                                          <p:stCondLst>
                                            <p:cond delay="0"/>
                                          </p:stCondLst>
                                        </p:cTn>
                                        <p:tgtEl>
                                          <p:spTgt spid="6">
                                            <p:txEl>
                                              <p:pRg st="8" end="8"/>
                                            </p:txEl>
                                          </p:spTgt>
                                        </p:tgtEl>
                                        <p:attrNameLst>
                                          <p:attrName>style.visibility</p:attrName>
                                        </p:attrNameLst>
                                      </p:cBhvr>
                                      <p:to>
                                        <p:strVal val="visible"/>
                                      </p:to>
                                    </p:set>
                                    <p:anim calcmode="lin" valueType="num">
                                      <p:cBhvr additive="base">
                                        <p:cTn id="59" dur="500" fill="hold"/>
                                        <p:tgtEl>
                                          <p:spTgt spid="6">
                                            <p:txEl>
                                              <p:pRg st="8" end="8"/>
                                            </p:txEl>
                                          </p:spTgt>
                                        </p:tgtEl>
                                        <p:attrNameLst>
                                          <p:attrName>ppt_x</p:attrName>
                                        </p:attrNameLst>
                                      </p:cBhvr>
                                      <p:tavLst>
                                        <p:tav tm="0">
                                          <p:val>
                                            <p:strVal val="0-#ppt_w/2"/>
                                          </p:val>
                                        </p:tav>
                                        <p:tav tm="100000">
                                          <p:val>
                                            <p:strVal val="#ppt_x"/>
                                          </p:val>
                                        </p:tav>
                                      </p:tavLst>
                                    </p:anim>
                                    <p:anim calcmode="lin" valueType="num">
                                      <p:cBhvr additive="base">
                                        <p:cTn id="60" dur="500" fill="hold"/>
                                        <p:tgtEl>
                                          <p:spTgt spid="6">
                                            <p:txEl>
                                              <p:pRg st="8" end="8"/>
                                            </p:txEl>
                                          </p:spTgt>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6">
                                            <p:txEl>
                                              <p:pRg st="9" end="9"/>
                                            </p:txEl>
                                          </p:spTgt>
                                        </p:tgtEl>
                                        <p:attrNameLst>
                                          <p:attrName>style.visibility</p:attrName>
                                        </p:attrNameLst>
                                      </p:cBhvr>
                                      <p:to>
                                        <p:strVal val="visible"/>
                                      </p:to>
                                    </p:set>
                                    <p:anim calcmode="lin" valueType="num">
                                      <p:cBhvr additive="base">
                                        <p:cTn id="63" dur="500" fill="hold"/>
                                        <p:tgtEl>
                                          <p:spTgt spid="6">
                                            <p:txEl>
                                              <p:pRg st="9" end="9"/>
                                            </p:txEl>
                                          </p:spTgt>
                                        </p:tgtEl>
                                        <p:attrNameLst>
                                          <p:attrName>ppt_x</p:attrName>
                                        </p:attrNameLst>
                                      </p:cBhvr>
                                      <p:tavLst>
                                        <p:tav tm="0">
                                          <p:val>
                                            <p:strVal val="0-#ppt_w/2"/>
                                          </p:val>
                                        </p:tav>
                                        <p:tav tm="100000">
                                          <p:val>
                                            <p:strVal val="#ppt_x"/>
                                          </p:val>
                                        </p:tav>
                                      </p:tavLst>
                                    </p:anim>
                                    <p:anim calcmode="lin" valueType="num">
                                      <p:cBhvr additive="base">
                                        <p:cTn id="64" dur="500" fill="hold"/>
                                        <p:tgtEl>
                                          <p:spTgt spid="6">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8" fill="hold" grpId="0" nodeType="clickEffect">
                                  <p:stCondLst>
                                    <p:cond delay="0"/>
                                  </p:stCondLst>
                                  <p:childTnLst>
                                    <p:set>
                                      <p:cBhvr>
                                        <p:cTn id="68" dur="1" fill="hold">
                                          <p:stCondLst>
                                            <p:cond delay="0"/>
                                          </p:stCondLst>
                                        </p:cTn>
                                        <p:tgtEl>
                                          <p:spTgt spid="6">
                                            <p:txEl>
                                              <p:pRg st="10" end="10"/>
                                            </p:txEl>
                                          </p:spTgt>
                                        </p:tgtEl>
                                        <p:attrNameLst>
                                          <p:attrName>style.visibility</p:attrName>
                                        </p:attrNameLst>
                                      </p:cBhvr>
                                      <p:to>
                                        <p:strVal val="visible"/>
                                      </p:to>
                                    </p:set>
                                    <p:anim calcmode="lin" valueType="num">
                                      <p:cBhvr additive="base">
                                        <p:cTn id="69" dur="500" fill="hold"/>
                                        <p:tgtEl>
                                          <p:spTgt spid="6">
                                            <p:txEl>
                                              <p:pRg st="10" end="10"/>
                                            </p:txEl>
                                          </p:spTgt>
                                        </p:tgtEl>
                                        <p:attrNameLst>
                                          <p:attrName>ppt_x</p:attrName>
                                        </p:attrNameLst>
                                      </p:cBhvr>
                                      <p:tavLst>
                                        <p:tav tm="0">
                                          <p:val>
                                            <p:strVal val="0-#ppt_w/2"/>
                                          </p:val>
                                        </p:tav>
                                        <p:tav tm="100000">
                                          <p:val>
                                            <p:strVal val="#ppt_x"/>
                                          </p:val>
                                        </p:tav>
                                      </p:tavLst>
                                    </p:anim>
                                    <p:anim calcmode="lin" valueType="num">
                                      <p:cBhvr additive="base">
                                        <p:cTn id="70" dur="500" fill="hold"/>
                                        <p:tgtEl>
                                          <p:spTgt spid="6">
                                            <p:txEl>
                                              <p:pRg st="10" end="1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P spid="6" grpId="0" build="allAtOnce"/>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851</TotalTime>
  <Words>4360</Words>
  <Application>Microsoft Office PowerPoint</Application>
  <PresentationFormat>On-screen Show (4:3)</PresentationFormat>
  <Paragraphs>330</Paragraphs>
  <Slides>24</Slides>
  <Notes>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Windows User</cp:lastModifiedBy>
  <cp:revision>83</cp:revision>
  <dcterms:created xsi:type="dcterms:W3CDTF">2016-09-16T03:49:17Z</dcterms:created>
  <dcterms:modified xsi:type="dcterms:W3CDTF">2016-09-30T08:37:27Z</dcterms:modified>
</cp:coreProperties>
</file>